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8"/>
  </p:handoutMasterIdLst>
  <p:sldIdLst>
    <p:sldId id="256" r:id="rId2"/>
    <p:sldId id="261" r:id="rId3"/>
    <p:sldId id="262" r:id="rId4"/>
    <p:sldId id="263" r:id="rId5"/>
    <p:sldId id="265" r:id="rId6"/>
    <p:sldId id="273" r:id="rId7"/>
    <p:sldId id="274" r:id="rId8"/>
    <p:sldId id="267" r:id="rId9"/>
    <p:sldId id="279" r:id="rId10"/>
    <p:sldId id="277" r:id="rId11"/>
    <p:sldId id="276" r:id="rId12"/>
    <p:sldId id="278" r:id="rId13"/>
    <p:sldId id="257" r:id="rId14"/>
    <p:sldId id="269" r:id="rId15"/>
    <p:sldId id="270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66FF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66FF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66FF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66FF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0000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0000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00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0000"/>
              </a:solidFill>
              <a:ln w="12680">
                <a:solidFill>
                  <a:srgbClr val="FFFFFF"/>
                </a:solidFill>
                <a:prstDash val="solid"/>
              </a:ln>
            </c:spPr>
          </c:dPt>
          <c:dLbls>
            <c:spPr>
              <a:noFill/>
              <a:ln w="2533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77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Hoja1!$A$2:$A$12</c:f>
              <c:strCache>
                <c:ptCount val="11"/>
                <c:pt idx="0">
                  <c:v>manvent</c:v>
                </c:pt>
                <c:pt idx="1">
                  <c:v>manchichi</c:v>
                </c:pt>
                <c:pt idx="2">
                  <c:v>mantilhua</c:v>
                </c:pt>
                <c:pt idx="3">
                  <c:v>manaltepe</c:v>
                </c:pt>
                <c:pt idx="4">
                  <c:v>mansalado</c:v>
                </c:pt>
                <c:pt idx="5">
                  <c:v>pozoplanay</c:v>
                </c:pt>
                <c:pt idx="6">
                  <c:v>pozohab</c:v>
                </c:pt>
                <c:pt idx="7">
                  <c:v>pozoarbo</c:v>
                </c:pt>
                <c:pt idx="8">
                  <c:v>pozosnjose</c:v>
                </c:pt>
                <c:pt idx="9">
                  <c:v>pozoromer</c:v>
                </c:pt>
                <c:pt idx="10">
                  <c:v>pozojoya</c:v>
                </c:pt>
              </c:strCache>
            </c:strRef>
          </c:cat>
          <c:val>
            <c:numRef>
              <c:f>Hoja1!$B$2:$B$12</c:f>
              <c:numCache>
                <c:formatCode>0%</c:formatCode>
                <c:ptCount val="11"/>
                <c:pt idx="0" formatCode="0.00%">
                  <c:v>0.36499999999999999</c:v>
                </c:pt>
                <c:pt idx="1">
                  <c:v>7.0000000000000007E-2</c:v>
                </c:pt>
                <c:pt idx="2">
                  <c:v>0.01</c:v>
                </c:pt>
                <c:pt idx="3" formatCode="0.00%">
                  <c:v>4.0000000000000001E-3</c:v>
                </c:pt>
                <c:pt idx="4" formatCode="0.00%">
                  <c:v>8.9999999999999993E-3</c:v>
                </c:pt>
                <c:pt idx="5" formatCode="0.00%">
                  <c:v>6.7000000000000004E-2</c:v>
                </c:pt>
                <c:pt idx="6" formatCode="0.00%">
                  <c:v>9.5000000000000001E-2</c:v>
                </c:pt>
                <c:pt idx="7" formatCode="0.00%">
                  <c:v>9.5000000000000001E-2</c:v>
                </c:pt>
                <c:pt idx="8" formatCode="0.00%">
                  <c:v>6.5000000000000002E-2</c:v>
                </c:pt>
                <c:pt idx="9">
                  <c:v>0.15</c:v>
                </c:pt>
                <c:pt idx="10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legend>
      <c:legendPos val="t"/>
      <c:layout>
        <c:manualLayout>
          <c:xMode val="edge"/>
          <c:yMode val="edge"/>
          <c:x val="0.12917996736894374"/>
          <c:y val="1.7068127353646011E-2"/>
          <c:w val="2.0128928140739161E-2"/>
          <c:h val="3.0730343489672483E-2"/>
        </c:manualLayout>
      </c:layout>
      <c:overlay val="0"/>
      <c:spPr>
        <a:noFill/>
        <a:ln w="2533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2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873F3-78F8-481E-98B5-238F9050B2E2}" type="datetimeFigureOut">
              <a:rPr lang="es-MX" smtClean="0"/>
              <a:t>03/12/2016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05922-FA3D-46B1-96CB-9E6F95B00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376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4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57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28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1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4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1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8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201581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8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8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8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4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3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10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2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447ACC-6D42-437B-8901-94E13FC5B001}" type="datetimeFigureOut">
              <a:rPr lang="es-MX" smtClean="0"/>
              <a:pPr/>
              <a:t>03/12/2016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0149-941B-410A-A296-DA27B5DCDB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371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862" y="1564571"/>
            <a:ext cx="8825658" cy="1828799"/>
          </a:xfrm>
        </p:spPr>
        <p:txBody>
          <a:bodyPr/>
          <a:lstStyle/>
          <a:p>
            <a:pPr algn="ctr"/>
            <a:r>
              <a:rPr lang="es-MX" sz="4800" dirty="0"/>
              <a:t>SANEAMIENTO PARA LA SALUD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41841" y="5519501"/>
            <a:ext cx="6627813" cy="54999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MX" sz="1400" dirty="0"/>
              <a:t>SANTIAGO TULANTEPEC DE LUGO GUERRERO </a:t>
            </a:r>
            <a:r>
              <a:rPr lang="es-MX" sz="1400" dirty="0" smtClean="0"/>
              <a:t>HIDALGO</a:t>
            </a:r>
          </a:p>
          <a:p>
            <a:pPr algn="r"/>
            <a:r>
              <a:rPr lang="es-MX" sz="1000" dirty="0" smtClean="0"/>
              <a:t>ING. PAOLA JAZMIN DOMINGUEZ OLMEDO</a:t>
            </a:r>
            <a:endParaRPr lang="es-MX" sz="1000" dirty="0"/>
          </a:p>
          <a:p>
            <a:pPr algn="r"/>
            <a:endParaRPr lang="es-MX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2" y="4015408"/>
            <a:ext cx="3169183" cy="2236746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33" y="598863"/>
            <a:ext cx="1345466" cy="5180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50" y="335279"/>
            <a:ext cx="676305" cy="995024"/>
          </a:xfrm>
          <a:prstGeom prst="rect">
            <a:avLst/>
          </a:prstGeom>
        </p:spPr>
      </p:pic>
      <p:pic>
        <p:nvPicPr>
          <p:cNvPr id="1026" name="Picture 2" descr="Resultado de imagen para logo secretaria de sal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62" y="582446"/>
            <a:ext cx="934278" cy="56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hidal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74" y="386298"/>
            <a:ext cx="923592" cy="9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red mexicana de municipios por la salud 20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7" y="473330"/>
            <a:ext cx="772807" cy="7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18991" y="3869635"/>
            <a:ext cx="685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XXIII  Reunión Nacional </a:t>
            </a:r>
          </a:p>
          <a:p>
            <a:pPr algn="ctr"/>
            <a:r>
              <a:rPr lang="es-MX" sz="2400" dirty="0"/>
              <a:t>Red Mexicana de Municipios por la Salud</a:t>
            </a:r>
          </a:p>
        </p:txBody>
      </p:sp>
      <p:pic>
        <p:nvPicPr>
          <p:cNvPr id="8" name="Picture 2" descr="C:\Users\SUBDIRECC\Desktop\unnamed (1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0617" y="582949"/>
            <a:ext cx="849039" cy="639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9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Rectángulo"/>
          <p:cNvSpPr>
            <a:spLocks noChangeArrowheads="1"/>
          </p:cNvSpPr>
          <p:nvPr/>
        </p:nvSpPr>
        <p:spPr bwMode="auto">
          <a:xfrm>
            <a:off x="8810625" y="428626"/>
            <a:ext cx="928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MX"/>
          </a:p>
        </p:txBody>
      </p:sp>
      <p:sp>
        <p:nvSpPr>
          <p:cNvPr id="12291" name="8 Cara sonriente"/>
          <p:cNvSpPr>
            <a:spLocks noChangeArrowheads="1"/>
          </p:cNvSpPr>
          <p:nvPr/>
        </p:nvSpPr>
        <p:spPr bwMode="auto">
          <a:xfrm>
            <a:off x="5810251" y="0"/>
            <a:ext cx="1357313" cy="1500188"/>
          </a:xfrm>
          <a:prstGeom prst="smileyFace">
            <a:avLst>
              <a:gd name="adj" fmla="val 46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MX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508942" y="354355"/>
            <a:ext cx="5616575" cy="287338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540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11 Fuentes </a:t>
            </a:r>
            <a:r>
              <a:rPr lang="es-MX" altLang="es-MX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de abastecimientos</a:t>
            </a: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 rot="-5400000">
            <a:off x="1105073" y="4510654"/>
            <a:ext cx="1873250" cy="360363"/>
          </a:xfrm>
          <a:prstGeom prst="rect">
            <a:avLst/>
          </a:prstGeom>
          <a:solidFill>
            <a:srgbClr val="FFC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C0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6  </a:t>
            </a:r>
            <a:r>
              <a:rPr lang="es-MX" altLang="es-MX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</a:t>
            </a:r>
            <a:r>
              <a:rPr lang="es-MX" altLang="es-MX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Pozos</a:t>
            </a: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 rot="16200000" flipH="1">
            <a:off x="979375" y="2353985"/>
            <a:ext cx="2024290" cy="360363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b="1" dirty="0">
                <a:solidFill>
                  <a:schemeClr val="bg1"/>
                </a:solidFill>
                <a:latin typeface="Cambria" panose="02040503050406030204" pitchFamily="18" charset="0"/>
              </a:rPr>
              <a:t>5 </a:t>
            </a:r>
            <a:r>
              <a:rPr lang="es-MX" altLang="es-MX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Manantiales</a:t>
            </a:r>
            <a:endParaRPr lang="es-MX" altLang="es-MX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299" name="Flecha abajo 16"/>
          <p:cNvSpPr>
            <a:spLocks noChangeArrowheads="1"/>
          </p:cNvSpPr>
          <p:nvPr/>
        </p:nvSpPr>
        <p:spPr bwMode="auto">
          <a:xfrm rot="16200000" flipH="1">
            <a:off x="4156304" y="2317980"/>
            <a:ext cx="242431" cy="395288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00" name="CuadroTexto 14"/>
          <p:cNvSpPr txBox="1">
            <a:spLocks noChangeArrowheads="1"/>
          </p:cNvSpPr>
          <p:nvPr/>
        </p:nvSpPr>
        <p:spPr bwMode="auto">
          <a:xfrm>
            <a:off x="2296887" y="3126242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 smtClean="0">
                <a:latin typeface="Cambria" panose="02040503050406030204" pitchFamily="18" charset="0"/>
              </a:rPr>
              <a:t>EL SALADO </a:t>
            </a:r>
            <a:endParaRPr lang="es-MX" b="1" dirty="0">
              <a:latin typeface="Cambria" panose="02040503050406030204" pitchFamily="18" charset="0"/>
            </a:endParaRPr>
          </a:p>
        </p:txBody>
      </p:sp>
      <p:sp>
        <p:nvSpPr>
          <p:cNvPr id="12301" name="CuadroTexto 20"/>
          <p:cNvSpPr txBox="1">
            <a:spLocks noChangeArrowheads="1"/>
          </p:cNvSpPr>
          <p:nvPr/>
        </p:nvSpPr>
        <p:spPr bwMode="auto">
          <a:xfrm>
            <a:off x="2296887" y="1537711"/>
            <a:ext cx="1655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 smtClean="0">
                <a:latin typeface="Cambria" panose="02040503050406030204" pitchFamily="18" charset="0"/>
              </a:rPr>
              <a:t>VENTOQUIPA</a:t>
            </a:r>
            <a:endParaRPr lang="es-MX" b="1" dirty="0">
              <a:latin typeface="Cambria" panose="02040503050406030204" pitchFamily="18" charset="0"/>
            </a:endParaRPr>
          </a:p>
        </p:txBody>
      </p:sp>
      <p:sp>
        <p:nvSpPr>
          <p:cNvPr id="12302" name="CuadroTexto 22"/>
          <p:cNvSpPr txBox="1">
            <a:spLocks noChangeArrowheads="1"/>
          </p:cNvSpPr>
          <p:nvPr/>
        </p:nvSpPr>
        <p:spPr bwMode="auto">
          <a:xfrm>
            <a:off x="2279649" y="1924506"/>
            <a:ext cx="165576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 smtClean="0">
                <a:latin typeface="Cambria" panose="02040503050406030204" pitchFamily="18" charset="0"/>
              </a:rPr>
              <a:t>CHICHIPILCO</a:t>
            </a:r>
            <a:endParaRPr lang="es-MX" b="1" dirty="0">
              <a:latin typeface="Cambria" panose="02040503050406030204" pitchFamily="18" charset="0"/>
            </a:endParaRPr>
          </a:p>
        </p:txBody>
      </p:sp>
      <p:sp>
        <p:nvSpPr>
          <p:cNvPr id="12303" name="CuadroTexto 23"/>
          <p:cNvSpPr txBox="1">
            <a:spLocks noChangeArrowheads="1"/>
          </p:cNvSpPr>
          <p:nvPr/>
        </p:nvSpPr>
        <p:spPr bwMode="auto">
          <a:xfrm>
            <a:off x="2260598" y="2748947"/>
            <a:ext cx="1512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1600" b="1" dirty="0" smtClean="0">
                <a:latin typeface="Cambria" panose="02040503050406030204" pitchFamily="18" charset="0"/>
              </a:rPr>
              <a:t>ALTEPEMILIA</a:t>
            </a:r>
            <a:endParaRPr lang="es-MX" sz="1600" b="1" dirty="0">
              <a:latin typeface="Cambria" panose="02040503050406030204" pitchFamily="18" charset="0"/>
            </a:endParaRPr>
          </a:p>
        </p:txBody>
      </p:sp>
      <p:sp>
        <p:nvSpPr>
          <p:cNvPr id="12304" name="CuadroTexto 31"/>
          <p:cNvSpPr txBox="1">
            <a:spLocks noChangeArrowheads="1"/>
          </p:cNvSpPr>
          <p:nvPr/>
        </p:nvSpPr>
        <p:spPr bwMode="auto">
          <a:xfrm>
            <a:off x="2316164" y="2341791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1600" b="1" dirty="0">
                <a:latin typeface="Cambria" panose="02040503050406030204" pitchFamily="18" charset="0"/>
              </a:rPr>
              <a:t>TILHUACAN </a:t>
            </a:r>
          </a:p>
        </p:txBody>
      </p:sp>
      <p:sp>
        <p:nvSpPr>
          <p:cNvPr id="12305" name="CuadroTexto 15"/>
          <p:cNvSpPr txBox="1">
            <a:spLocks noChangeArrowheads="1"/>
          </p:cNvSpPr>
          <p:nvPr/>
        </p:nvSpPr>
        <p:spPr bwMode="auto">
          <a:xfrm>
            <a:off x="4914049" y="815008"/>
            <a:ext cx="2806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1600" b="1" dirty="0" smtClean="0"/>
              <a:t>MÉTODO DE DESINFECCIÓN </a:t>
            </a:r>
            <a:endParaRPr lang="es-MX" sz="1600" b="1" dirty="0"/>
          </a:p>
        </p:txBody>
      </p:sp>
      <p:sp>
        <p:nvSpPr>
          <p:cNvPr id="12306" name="CuadroTexto 33"/>
          <p:cNvSpPr txBox="1">
            <a:spLocks noChangeArrowheads="1"/>
          </p:cNvSpPr>
          <p:nvPr/>
        </p:nvSpPr>
        <p:spPr bwMode="auto">
          <a:xfrm>
            <a:off x="8319242" y="832983"/>
            <a:ext cx="3399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1400" b="1" dirty="0" smtClean="0"/>
              <a:t>COBERTURA  APROXIMADA             (NO DE HABITANTES)</a:t>
            </a:r>
            <a:endParaRPr lang="es-MX" sz="1400" b="1" dirty="0"/>
          </a:p>
        </p:txBody>
      </p:sp>
      <p:sp>
        <p:nvSpPr>
          <p:cNvPr id="12307" name="Flecha abajo 34"/>
          <p:cNvSpPr>
            <a:spLocks noChangeArrowheads="1"/>
          </p:cNvSpPr>
          <p:nvPr/>
        </p:nvSpPr>
        <p:spPr bwMode="auto">
          <a:xfrm rot="16200000" flipH="1">
            <a:off x="4153393" y="2675432"/>
            <a:ext cx="248252" cy="395288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14" name="Flecha abajo 41"/>
          <p:cNvSpPr>
            <a:spLocks noChangeArrowheads="1"/>
          </p:cNvSpPr>
          <p:nvPr/>
        </p:nvSpPr>
        <p:spPr bwMode="auto">
          <a:xfrm rot="16200000" flipH="1">
            <a:off x="4048881" y="5768673"/>
            <a:ext cx="295125" cy="487590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7030A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15" name="CuadroTexto 42"/>
          <p:cNvSpPr txBox="1">
            <a:spLocks noChangeArrowheads="1"/>
          </p:cNvSpPr>
          <p:nvPr/>
        </p:nvSpPr>
        <p:spPr bwMode="auto">
          <a:xfrm>
            <a:off x="2208213" y="4067176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>
                <a:latin typeface="Cambria" panose="02040503050406030204" pitchFamily="18" charset="0"/>
              </a:rPr>
              <a:t>Plan de Ayala</a:t>
            </a:r>
          </a:p>
        </p:txBody>
      </p:sp>
      <p:sp>
        <p:nvSpPr>
          <p:cNvPr id="12316" name="CuadroTexto 43"/>
          <p:cNvSpPr txBox="1">
            <a:spLocks noChangeArrowheads="1"/>
          </p:cNvSpPr>
          <p:nvPr/>
        </p:nvSpPr>
        <p:spPr bwMode="auto">
          <a:xfrm>
            <a:off x="2177653" y="4405426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>
                <a:latin typeface="Cambria" panose="02040503050406030204" pitchFamily="18" charset="0"/>
              </a:rPr>
              <a:t>Habitacionales</a:t>
            </a:r>
          </a:p>
        </p:txBody>
      </p:sp>
      <p:sp>
        <p:nvSpPr>
          <p:cNvPr id="12317" name="CuadroTexto 44"/>
          <p:cNvSpPr txBox="1">
            <a:spLocks noChangeArrowheads="1"/>
          </p:cNvSpPr>
          <p:nvPr/>
        </p:nvSpPr>
        <p:spPr bwMode="auto">
          <a:xfrm>
            <a:off x="2208213" y="4756265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>
                <a:latin typeface="Cambria" panose="02040503050406030204" pitchFamily="18" charset="0"/>
              </a:rPr>
              <a:t>Arboledas</a:t>
            </a:r>
          </a:p>
        </p:txBody>
      </p:sp>
      <p:sp>
        <p:nvSpPr>
          <p:cNvPr id="12318" name="CuadroTexto 45"/>
          <p:cNvSpPr txBox="1">
            <a:spLocks noChangeArrowheads="1"/>
          </p:cNvSpPr>
          <p:nvPr/>
        </p:nvSpPr>
        <p:spPr bwMode="auto">
          <a:xfrm>
            <a:off x="2208213" y="5100866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>
                <a:latin typeface="Cambria" panose="02040503050406030204" pitchFamily="18" charset="0"/>
              </a:rPr>
              <a:t>San </a:t>
            </a:r>
            <a:r>
              <a:rPr lang="es-MX" b="1" dirty="0" err="1">
                <a:latin typeface="Cambria" panose="02040503050406030204" pitchFamily="18" charset="0"/>
              </a:rPr>
              <a:t>Jose</a:t>
            </a:r>
            <a:endParaRPr lang="es-MX" b="1" dirty="0">
              <a:latin typeface="Cambria" panose="02040503050406030204" pitchFamily="18" charset="0"/>
            </a:endParaRPr>
          </a:p>
        </p:txBody>
      </p:sp>
      <p:sp>
        <p:nvSpPr>
          <p:cNvPr id="12319" name="CuadroTexto 46"/>
          <p:cNvSpPr txBox="1">
            <a:spLocks noChangeArrowheads="1"/>
          </p:cNvSpPr>
          <p:nvPr/>
        </p:nvSpPr>
        <p:spPr bwMode="auto">
          <a:xfrm>
            <a:off x="2208213" y="5420254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>
                <a:latin typeface="Cambria" panose="02040503050406030204" pitchFamily="18" charset="0"/>
              </a:rPr>
              <a:t>Romeros</a:t>
            </a:r>
          </a:p>
        </p:txBody>
      </p:sp>
      <p:sp>
        <p:nvSpPr>
          <p:cNvPr id="12320" name="CuadroTexto 47"/>
          <p:cNvSpPr txBox="1">
            <a:spLocks noChangeArrowheads="1"/>
          </p:cNvSpPr>
          <p:nvPr/>
        </p:nvSpPr>
        <p:spPr bwMode="auto">
          <a:xfrm>
            <a:off x="2202657" y="5749926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>
                <a:latin typeface="Cambria" panose="02040503050406030204" pitchFamily="18" charset="0"/>
              </a:rPr>
              <a:t>La Joya</a:t>
            </a:r>
          </a:p>
        </p:txBody>
      </p:sp>
      <p:sp>
        <p:nvSpPr>
          <p:cNvPr id="12321" name="Flecha abajo 48"/>
          <p:cNvSpPr>
            <a:spLocks noChangeArrowheads="1"/>
          </p:cNvSpPr>
          <p:nvPr/>
        </p:nvSpPr>
        <p:spPr bwMode="auto">
          <a:xfrm rot="16200000" flipH="1">
            <a:off x="4162257" y="3043864"/>
            <a:ext cx="230526" cy="395288"/>
          </a:xfrm>
          <a:prstGeom prst="downArrow">
            <a:avLst>
              <a:gd name="adj1" fmla="val 50000"/>
              <a:gd name="adj2" fmla="val 50300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24" name="CuadroTexto 50"/>
          <p:cNvSpPr txBox="1">
            <a:spLocks noChangeArrowheads="1"/>
          </p:cNvSpPr>
          <p:nvPr/>
        </p:nvSpPr>
        <p:spPr bwMode="auto">
          <a:xfrm>
            <a:off x="8904287" y="140839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/>
              <a:t>13612</a:t>
            </a:r>
          </a:p>
        </p:txBody>
      </p:sp>
      <p:sp>
        <p:nvSpPr>
          <p:cNvPr id="12328" name="CuadroTexto 58"/>
          <p:cNvSpPr txBox="1">
            <a:spLocks noChangeArrowheads="1"/>
          </p:cNvSpPr>
          <p:nvPr/>
        </p:nvSpPr>
        <p:spPr bwMode="auto">
          <a:xfrm>
            <a:off x="4655340" y="2680667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/>
              <a:t>Hipoclorito de calcio </a:t>
            </a:r>
          </a:p>
        </p:txBody>
      </p:sp>
      <p:sp>
        <p:nvSpPr>
          <p:cNvPr id="12329" name="CuadroTexto 59"/>
          <p:cNvSpPr txBox="1">
            <a:spLocks noChangeArrowheads="1"/>
          </p:cNvSpPr>
          <p:nvPr/>
        </p:nvSpPr>
        <p:spPr bwMode="auto">
          <a:xfrm>
            <a:off x="4684712" y="1996621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/>
              <a:t>Hipoclorito de sodio</a:t>
            </a:r>
          </a:p>
        </p:txBody>
      </p:sp>
      <p:sp>
        <p:nvSpPr>
          <p:cNvPr id="12330" name="CuadroTexto 60"/>
          <p:cNvSpPr txBox="1">
            <a:spLocks noChangeArrowheads="1"/>
          </p:cNvSpPr>
          <p:nvPr/>
        </p:nvSpPr>
        <p:spPr bwMode="auto">
          <a:xfrm>
            <a:off x="4655340" y="1421954"/>
            <a:ext cx="3169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/>
              <a:t>Hipoclorito de </a:t>
            </a:r>
            <a:r>
              <a:rPr lang="es-MX" b="1" dirty="0" smtClean="0"/>
              <a:t>sodio y gas cloro </a:t>
            </a:r>
            <a:endParaRPr lang="es-MX" b="1" dirty="0"/>
          </a:p>
        </p:txBody>
      </p:sp>
      <p:sp>
        <p:nvSpPr>
          <p:cNvPr id="12333" name="CuadroTexto 63"/>
          <p:cNvSpPr txBox="1">
            <a:spLocks noChangeArrowheads="1"/>
          </p:cNvSpPr>
          <p:nvPr/>
        </p:nvSpPr>
        <p:spPr bwMode="auto">
          <a:xfrm>
            <a:off x="4541100" y="4476293"/>
            <a:ext cx="3179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2400" b="1" dirty="0"/>
              <a:t>Hipoclorito de sodio</a:t>
            </a:r>
          </a:p>
        </p:txBody>
      </p:sp>
      <p:sp>
        <p:nvSpPr>
          <p:cNvPr id="12334" name="CuadroTexto 65"/>
          <p:cNvSpPr txBox="1">
            <a:spLocks noChangeArrowheads="1"/>
          </p:cNvSpPr>
          <p:nvPr/>
        </p:nvSpPr>
        <p:spPr bwMode="auto">
          <a:xfrm>
            <a:off x="8868569" y="1883851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b="1" dirty="0"/>
              <a:t>2608</a:t>
            </a:r>
          </a:p>
        </p:txBody>
      </p:sp>
      <p:sp>
        <p:nvSpPr>
          <p:cNvPr id="12335" name="CuadroTexto 66"/>
          <p:cNvSpPr txBox="1">
            <a:spLocks noChangeArrowheads="1"/>
          </p:cNvSpPr>
          <p:nvPr/>
        </p:nvSpPr>
        <p:spPr bwMode="auto">
          <a:xfrm>
            <a:off x="8824466" y="2397911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MX" b="1" dirty="0"/>
              <a:t>392</a:t>
            </a:r>
          </a:p>
        </p:txBody>
      </p:sp>
      <p:sp>
        <p:nvSpPr>
          <p:cNvPr id="12336" name="CuadroTexto 67"/>
          <p:cNvSpPr txBox="1">
            <a:spLocks noChangeArrowheads="1"/>
          </p:cNvSpPr>
          <p:nvPr/>
        </p:nvSpPr>
        <p:spPr bwMode="auto">
          <a:xfrm>
            <a:off x="8868569" y="3987800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MX" b="1" dirty="0"/>
              <a:t>2532</a:t>
            </a:r>
          </a:p>
        </p:txBody>
      </p:sp>
      <p:sp>
        <p:nvSpPr>
          <p:cNvPr id="12337" name="CuadroTexto 68"/>
          <p:cNvSpPr txBox="1">
            <a:spLocks noChangeArrowheads="1"/>
          </p:cNvSpPr>
          <p:nvPr/>
        </p:nvSpPr>
        <p:spPr bwMode="auto">
          <a:xfrm>
            <a:off x="8835457" y="3038480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MX" b="1" dirty="0"/>
              <a:t>320</a:t>
            </a:r>
          </a:p>
        </p:txBody>
      </p:sp>
      <p:sp>
        <p:nvSpPr>
          <p:cNvPr id="12338" name="CuadroTexto 69"/>
          <p:cNvSpPr txBox="1">
            <a:spLocks noChangeArrowheads="1"/>
          </p:cNvSpPr>
          <p:nvPr/>
        </p:nvSpPr>
        <p:spPr bwMode="auto">
          <a:xfrm>
            <a:off x="8834323" y="5142026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MX" b="1" dirty="0"/>
              <a:t>2472</a:t>
            </a:r>
          </a:p>
        </p:txBody>
      </p:sp>
      <p:sp>
        <p:nvSpPr>
          <p:cNvPr id="12339" name="CuadroTexto 70"/>
          <p:cNvSpPr txBox="1">
            <a:spLocks noChangeArrowheads="1"/>
          </p:cNvSpPr>
          <p:nvPr/>
        </p:nvSpPr>
        <p:spPr bwMode="auto">
          <a:xfrm>
            <a:off x="8835457" y="2717463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MX" b="1" dirty="0"/>
              <a:t>140</a:t>
            </a:r>
          </a:p>
        </p:txBody>
      </p:sp>
      <p:sp>
        <p:nvSpPr>
          <p:cNvPr id="12340" name="CuadroTexto 71"/>
          <p:cNvSpPr txBox="1">
            <a:spLocks noChangeArrowheads="1"/>
          </p:cNvSpPr>
          <p:nvPr/>
        </p:nvSpPr>
        <p:spPr bwMode="auto">
          <a:xfrm>
            <a:off x="8838407" y="4773726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MX" b="1" dirty="0"/>
              <a:t>3492</a:t>
            </a:r>
          </a:p>
        </p:txBody>
      </p:sp>
      <p:sp>
        <p:nvSpPr>
          <p:cNvPr id="12341" name="CuadroTexto 72"/>
          <p:cNvSpPr txBox="1">
            <a:spLocks noChangeArrowheads="1"/>
          </p:cNvSpPr>
          <p:nvPr/>
        </p:nvSpPr>
        <p:spPr bwMode="auto">
          <a:xfrm>
            <a:off x="8878888" y="4375151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MX" b="1" dirty="0"/>
              <a:t>3492</a:t>
            </a:r>
          </a:p>
        </p:txBody>
      </p:sp>
      <p:sp>
        <p:nvSpPr>
          <p:cNvPr id="12342" name="CuadroTexto 73"/>
          <p:cNvSpPr txBox="1">
            <a:spLocks noChangeArrowheads="1"/>
          </p:cNvSpPr>
          <p:nvPr/>
        </p:nvSpPr>
        <p:spPr bwMode="auto">
          <a:xfrm>
            <a:off x="8974756" y="5790141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/>
              <a:t>5628</a:t>
            </a:r>
          </a:p>
        </p:txBody>
      </p:sp>
      <p:sp>
        <p:nvSpPr>
          <p:cNvPr id="12343" name="CuadroTexto 74"/>
          <p:cNvSpPr txBox="1">
            <a:spLocks noChangeArrowheads="1"/>
          </p:cNvSpPr>
          <p:nvPr/>
        </p:nvSpPr>
        <p:spPr bwMode="auto">
          <a:xfrm>
            <a:off x="8975725" y="551721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/>
              <a:t>5588</a:t>
            </a:r>
          </a:p>
        </p:txBody>
      </p:sp>
      <p:sp>
        <p:nvSpPr>
          <p:cNvPr id="12345" name="Flecha abajo 76"/>
          <p:cNvSpPr>
            <a:spLocks noChangeArrowheads="1"/>
          </p:cNvSpPr>
          <p:nvPr/>
        </p:nvSpPr>
        <p:spPr bwMode="auto">
          <a:xfrm rot="16200000" flipH="1">
            <a:off x="8012032" y="1385123"/>
            <a:ext cx="275779" cy="538956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7030A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46" name="Flecha abajo 77"/>
          <p:cNvSpPr>
            <a:spLocks noChangeArrowheads="1"/>
          </p:cNvSpPr>
          <p:nvPr/>
        </p:nvSpPr>
        <p:spPr bwMode="auto">
          <a:xfrm rot="16200000" flipH="1">
            <a:off x="7989718" y="1804713"/>
            <a:ext cx="267839" cy="538955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47" name="Flecha abajo 78"/>
          <p:cNvSpPr>
            <a:spLocks noChangeArrowheads="1"/>
          </p:cNvSpPr>
          <p:nvPr/>
        </p:nvSpPr>
        <p:spPr bwMode="auto">
          <a:xfrm rot="16200000" flipH="1">
            <a:off x="7966576" y="2288341"/>
            <a:ext cx="257710" cy="469845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48" name="Flecha abajo 79"/>
          <p:cNvSpPr>
            <a:spLocks noChangeArrowheads="1"/>
          </p:cNvSpPr>
          <p:nvPr/>
        </p:nvSpPr>
        <p:spPr bwMode="auto">
          <a:xfrm rot="16200000" flipH="1">
            <a:off x="7968041" y="2625942"/>
            <a:ext cx="258183" cy="444222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49" name="Flecha abajo 80"/>
          <p:cNvSpPr>
            <a:spLocks noChangeArrowheads="1"/>
          </p:cNvSpPr>
          <p:nvPr/>
        </p:nvSpPr>
        <p:spPr bwMode="auto">
          <a:xfrm rot="16200000" flipH="1">
            <a:off x="7964664" y="2971881"/>
            <a:ext cx="258810" cy="467120"/>
          </a:xfrm>
          <a:prstGeom prst="downArrow">
            <a:avLst>
              <a:gd name="adj1" fmla="val 50000"/>
              <a:gd name="adj2" fmla="val 50299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56" name="Flecha abajo 87"/>
          <p:cNvSpPr>
            <a:spLocks noChangeArrowheads="1"/>
          </p:cNvSpPr>
          <p:nvPr/>
        </p:nvSpPr>
        <p:spPr bwMode="auto">
          <a:xfrm rot="16200000" flipH="1">
            <a:off x="9692596" y="6242614"/>
            <a:ext cx="332915" cy="465138"/>
          </a:xfrm>
          <a:prstGeom prst="downArrow">
            <a:avLst>
              <a:gd name="adj1" fmla="val 50000"/>
              <a:gd name="adj2" fmla="val 50069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357" name="Rectangle 6"/>
          <p:cNvSpPr>
            <a:spLocks noChangeArrowheads="1"/>
          </p:cNvSpPr>
          <p:nvPr/>
        </p:nvSpPr>
        <p:spPr bwMode="auto">
          <a:xfrm flipH="1">
            <a:off x="10399939" y="6308725"/>
            <a:ext cx="1081088" cy="360363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37,276</a:t>
            </a:r>
          </a:p>
        </p:txBody>
      </p:sp>
      <p:sp>
        <p:nvSpPr>
          <p:cNvPr id="12358" name="CuadroTexto 52"/>
          <p:cNvSpPr txBox="1">
            <a:spLocks noChangeArrowheads="1"/>
          </p:cNvSpPr>
          <p:nvPr/>
        </p:nvSpPr>
        <p:spPr bwMode="auto">
          <a:xfrm>
            <a:off x="8843504" y="6275128"/>
            <a:ext cx="9432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2000" b="1" dirty="0" smtClean="0">
                <a:latin typeface="Cambria" panose="02040503050406030204" pitchFamily="18" charset="0"/>
              </a:rPr>
              <a:t>Total</a:t>
            </a:r>
            <a:endParaRPr lang="es-MX" sz="2000" b="1" dirty="0">
              <a:latin typeface="Cambria" panose="02040503050406030204" pitchFamily="18" charset="0"/>
            </a:endParaRPr>
          </a:p>
        </p:txBody>
      </p:sp>
      <p:sp>
        <p:nvSpPr>
          <p:cNvPr id="75" name="Flecha abajo 76"/>
          <p:cNvSpPr>
            <a:spLocks noChangeArrowheads="1"/>
          </p:cNvSpPr>
          <p:nvPr/>
        </p:nvSpPr>
        <p:spPr bwMode="auto">
          <a:xfrm rot="16200000" flipH="1">
            <a:off x="4185081" y="1462134"/>
            <a:ext cx="273094" cy="487592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7030A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6" name="Flecha abajo 77"/>
          <p:cNvSpPr>
            <a:spLocks noChangeArrowheads="1"/>
          </p:cNvSpPr>
          <p:nvPr/>
        </p:nvSpPr>
        <p:spPr bwMode="auto">
          <a:xfrm rot="16200000" flipH="1">
            <a:off x="4178280" y="1869523"/>
            <a:ext cx="234189" cy="504037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7" name="CuadroTexto 63"/>
          <p:cNvSpPr txBox="1">
            <a:spLocks noChangeArrowheads="1"/>
          </p:cNvSpPr>
          <p:nvPr/>
        </p:nvSpPr>
        <p:spPr bwMode="auto">
          <a:xfrm>
            <a:off x="4541099" y="5742858"/>
            <a:ext cx="325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/>
              <a:t>Hipoclorito de </a:t>
            </a:r>
            <a:r>
              <a:rPr lang="es-MX" b="1" dirty="0" smtClean="0"/>
              <a:t>sodio y </a:t>
            </a:r>
            <a:r>
              <a:rPr lang="es-MX" b="1" dirty="0" smtClean="0"/>
              <a:t>gas </a:t>
            </a:r>
            <a:r>
              <a:rPr lang="es-MX" b="1" dirty="0" smtClean="0"/>
              <a:t>cloro </a:t>
            </a:r>
            <a:endParaRPr lang="es-MX" b="1" dirty="0"/>
          </a:p>
        </p:txBody>
      </p:sp>
      <p:sp>
        <p:nvSpPr>
          <p:cNvPr id="78" name="Flecha abajo 76"/>
          <p:cNvSpPr>
            <a:spLocks noChangeArrowheads="1"/>
          </p:cNvSpPr>
          <p:nvPr/>
        </p:nvSpPr>
        <p:spPr bwMode="auto">
          <a:xfrm rot="16200000" flipH="1">
            <a:off x="4059896" y="3977345"/>
            <a:ext cx="273094" cy="487592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9" name="Flecha abajo 76"/>
          <p:cNvSpPr>
            <a:spLocks noChangeArrowheads="1"/>
          </p:cNvSpPr>
          <p:nvPr/>
        </p:nvSpPr>
        <p:spPr bwMode="auto">
          <a:xfrm rot="16200000" flipH="1">
            <a:off x="4048246" y="4383029"/>
            <a:ext cx="273094" cy="487592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Flecha abajo 76"/>
          <p:cNvSpPr>
            <a:spLocks noChangeArrowheads="1"/>
          </p:cNvSpPr>
          <p:nvPr/>
        </p:nvSpPr>
        <p:spPr bwMode="auto">
          <a:xfrm rot="16200000" flipH="1">
            <a:off x="4048246" y="4705168"/>
            <a:ext cx="273094" cy="487592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1" name="Flecha abajo 76"/>
          <p:cNvSpPr>
            <a:spLocks noChangeArrowheads="1"/>
          </p:cNvSpPr>
          <p:nvPr/>
        </p:nvSpPr>
        <p:spPr bwMode="auto">
          <a:xfrm rot="16200000" flipH="1">
            <a:off x="4059896" y="5042088"/>
            <a:ext cx="273094" cy="487592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2" name="Flecha abajo 76"/>
          <p:cNvSpPr>
            <a:spLocks noChangeArrowheads="1"/>
          </p:cNvSpPr>
          <p:nvPr/>
        </p:nvSpPr>
        <p:spPr bwMode="auto">
          <a:xfrm rot="16200000" flipH="1">
            <a:off x="4059896" y="5388334"/>
            <a:ext cx="273094" cy="487592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3" name="Flecha abajo 41"/>
          <p:cNvSpPr>
            <a:spLocks noChangeArrowheads="1"/>
          </p:cNvSpPr>
          <p:nvPr/>
        </p:nvSpPr>
        <p:spPr bwMode="auto">
          <a:xfrm rot="16200000" flipH="1">
            <a:off x="8088709" y="5613306"/>
            <a:ext cx="312396" cy="666071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7030A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4" name="Flecha abajo 76"/>
          <p:cNvSpPr>
            <a:spLocks noChangeArrowheads="1"/>
          </p:cNvSpPr>
          <p:nvPr/>
        </p:nvSpPr>
        <p:spPr bwMode="auto">
          <a:xfrm rot="16200000" flipH="1">
            <a:off x="8095070" y="5285804"/>
            <a:ext cx="291845" cy="673899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5" name="Flecha abajo 76"/>
          <p:cNvSpPr>
            <a:spLocks noChangeArrowheads="1"/>
          </p:cNvSpPr>
          <p:nvPr/>
        </p:nvSpPr>
        <p:spPr bwMode="auto">
          <a:xfrm rot="16200000" flipH="1">
            <a:off x="8113449" y="4955761"/>
            <a:ext cx="262914" cy="666071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Flecha abajo 76"/>
          <p:cNvSpPr>
            <a:spLocks noChangeArrowheads="1"/>
          </p:cNvSpPr>
          <p:nvPr/>
        </p:nvSpPr>
        <p:spPr bwMode="auto">
          <a:xfrm rot="16200000" flipH="1">
            <a:off x="8087551" y="4621297"/>
            <a:ext cx="300022" cy="651384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7" name="Flecha abajo 76"/>
          <p:cNvSpPr>
            <a:spLocks noChangeArrowheads="1"/>
          </p:cNvSpPr>
          <p:nvPr/>
        </p:nvSpPr>
        <p:spPr bwMode="auto">
          <a:xfrm rot="16200000" flipH="1">
            <a:off x="8103516" y="4273684"/>
            <a:ext cx="296806" cy="622669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8" name="Flecha abajo 76"/>
          <p:cNvSpPr>
            <a:spLocks noChangeArrowheads="1"/>
          </p:cNvSpPr>
          <p:nvPr/>
        </p:nvSpPr>
        <p:spPr bwMode="auto">
          <a:xfrm rot="16200000" flipH="1">
            <a:off x="8110747" y="3930133"/>
            <a:ext cx="306385" cy="598628"/>
          </a:xfrm>
          <a:prstGeom prst="downArrow">
            <a:avLst>
              <a:gd name="adj1" fmla="val 50000"/>
              <a:gd name="adj2" fmla="val 49747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sz="20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4446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/>
      <p:bldP spid="12301" grpId="0"/>
      <p:bldP spid="12302" grpId="0"/>
      <p:bldP spid="12303" grpId="0"/>
      <p:bldP spid="12304" grpId="0"/>
      <p:bldP spid="12307" grpId="0" animBg="1"/>
      <p:bldP spid="12314" grpId="0" animBg="1"/>
      <p:bldP spid="12315" grpId="0"/>
      <p:bldP spid="12316" grpId="0"/>
      <p:bldP spid="12317" grpId="0"/>
      <p:bldP spid="12318" grpId="0"/>
      <p:bldP spid="12319" grpId="0"/>
      <p:bldP spid="12320" grpId="0"/>
      <p:bldP spid="12321" grpId="0" animBg="1"/>
      <p:bldP spid="12324" grpId="0"/>
      <p:bldP spid="12328" grpId="0"/>
      <p:bldP spid="12329" grpId="0"/>
      <p:bldP spid="12330" grpId="0"/>
      <p:bldP spid="12333" grpId="0"/>
      <p:bldP spid="12334" grpId="0"/>
      <p:bldP spid="12335" grpId="0"/>
      <p:bldP spid="12336" grpId="0"/>
      <p:bldP spid="12337" grpId="0"/>
      <p:bldP spid="12338" grpId="0"/>
      <p:bldP spid="12339" grpId="0"/>
      <p:bldP spid="12340" grpId="0"/>
      <p:bldP spid="12341" grpId="0"/>
      <p:bldP spid="12342" grpId="0"/>
      <p:bldP spid="12343" grpId="0"/>
      <p:bldP spid="12345" grpId="0" animBg="1"/>
      <p:bldP spid="12346" grpId="0" animBg="1"/>
      <p:bldP spid="12347" grpId="0" animBg="1"/>
      <p:bldP spid="12348" grpId="0" animBg="1"/>
      <p:bldP spid="12356" grpId="0" animBg="1"/>
      <p:bldP spid="12357" grpId="0" animBg="1"/>
      <p:bldP spid="12358" grpId="0"/>
      <p:bldP spid="75" grpId="0" animBg="1"/>
      <p:bldP spid="76" grpId="0" animBg="1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36377" y="618752"/>
            <a:ext cx="8202706" cy="2956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540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COBERTURA DE ABASTECIMIENTO </a:t>
            </a:r>
            <a:endParaRPr lang="es-MX" altLang="es-MX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flipH="1">
            <a:off x="857247" y="1317812"/>
            <a:ext cx="2302809" cy="563638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00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MANANTIALES  </a:t>
            </a:r>
            <a:r>
              <a:rPr lang="es-MX" altLang="es-MX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46 %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flipH="1">
            <a:off x="8498685" y="1357016"/>
            <a:ext cx="2474257" cy="524434"/>
          </a:xfrm>
          <a:prstGeom prst="rect">
            <a:avLst/>
          </a:prstGeom>
          <a:solidFill>
            <a:srgbClr val="00B0F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POZOS  </a:t>
            </a:r>
            <a:r>
              <a:rPr lang="es-MX" altLang="es-MX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54 %</a:t>
            </a:r>
          </a:p>
        </p:txBody>
      </p:sp>
      <p:sp>
        <p:nvSpPr>
          <p:cNvPr id="8" name="CuadroTexto 7"/>
          <p:cNvSpPr txBox="1"/>
          <p:nvPr/>
        </p:nvSpPr>
        <p:spPr bwMode="auto">
          <a:xfrm>
            <a:off x="229380" y="3967831"/>
            <a:ext cx="1779271" cy="27699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VENTOQUIPA  </a:t>
            </a:r>
            <a:r>
              <a:rPr lang="es-MX" sz="1200" b="1" dirty="0">
                <a:latin typeface="Cambria" panose="02040503050406030204" pitchFamily="18" charset="0"/>
              </a:rPr>
              <a:t>36.50 %</a:t>
            </a:r>
          </a:p>
        </p:txBody>
      </p:sp>
      <p:sp>
        <p:nvSpPr>
          <p:cNvPr id="11" name="CuadroTexto 10"/>
          <p:cNvSpPr txBox="1"/>
          <p:nvPr/>
        </p:nvSpPr>
        <p:spPr bwMode="auto">
          <a:xfrm>
            <a:off x="293314" y="3019952"/>
            <a:ext cx="1643063" cy="28575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CHICHIPILCO 7</a:t>
            </a:r>
            <a:r>
              <a:rPr lang="es-MX" sz="1200" b="1" dirty="0">
                <a:latin typeface="Cambria" panose="02040503050406030204" pitchFamily="18" charset="0"/>
              </a:rPr>
              <a:t>%</a:t>
            </a:r>
          </a:p>
        </p:txBody>
      </p:sp>
      <p:sp>
        <p:nvSpPr>
          <p:cNvPr id="14" name="CuadroTexto 13"/>
          <p:cNvSpPr txBox="1"/>
          <p:nvPr/>
        </p:nvSpPr>
        <p:spPr bwMode="auto">
          <a:xfrm>
            <a:off x="2195912" y="3954413"/>
            <a:ext cx="1505231" cy="27699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TILHUACAN 1 </a:t>
            </a:r>
            <a:r>
              <a:rPr lang="es-MX" sz="1200" b="1" dirty="0">
                <a:latin typeface="Cambria" panose="02040503050406030204" pitchFamily="18" charset="0"/>
              </a:rPr>
              <a:t>%</a:t>
            </a:r>
          </a:p>
        </p:txBody>
      </p:sp>
      <p:graphicFrame>
        <p:nvGraphicFramePr>
          <p:cNvPr id="16" name="Gráfico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859490"/>
              </p:ext>
            </p:extLst>
          </p:nvPr>
        </p:nvGraphicFramePr>
        <p:xfrm>
          <a:off x="3193692" y="914401"/>
          <a:ext cx="5738813" cy="492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7"/>
          <p:cNvSpPr txBox="1"/>
          <p:nvPr/>
        </p:nvSpPr>
        <p:spPr bwMode="auto">
          <a:xfrm>
            <a:off x="1002603" y="4790366"/>
            <a:ext cx="1867548" cy="27699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EL SALADO 0.90 </a:t>
            </a:r>
            <a:r>
              <a:rPr lang="es-MX" sz="1200" b="1" dirty="0">
                <a:latin typeface="Cambria" panose="02040503050406030204" pitchFamily="18" charset="0"/>
              </a:rPr>
              <a:t>%</a:t>
            </a:r>
          </a:p>
        </p:txBody>
      </p:sp>
      <p:sp>
        <p:nvSpPr>
          <p:cNvPr id="21" name="CuadroTexto 20"/>
          <p:cNvSpPr txBox="1"/>
          <p:nvPr/>
        </p:nvSpPr>
        <p:spPr bwMode="auto">
          <a:xfrm>
            <a:off x="2195912" y="3034752"/>
            <a:ext cx="1764766" cy="28575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ALTEPEMILA  </a:t>
            </a:r>
            <a:r>
              <a:rPr lang="es-MX" sz="1200" b="1" dirty="0">
                <a:latin typeface="Cambria" panose="02040503050406030204" pitchFamily="18" charset="0"/>
              </a:rPr>
              <a:t>0.40 %</a:t>
            </a:r>
          </a:p>
        </p:txBody>
      </p:sp>
      <p:sp>
        <p:nvSpPr>
          <p:cNvPr id="24" name="CuadroTexto 23"/>
          <p:cNvSpPr txBox="1"/>
          <p:nvPr/>
        </p:nvSpPr>
        <p:spPr bwMode="auto">
          <a:xfrm>
            <a:off x="8030368" y="3663580"/>
            <a:ext cx="2078151" cy="276999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PLAN DE AYALA 6.70 </a:t>
            </a:r>
            <a:r>
              <a:rPr lang="es-MX" sz="1200" b="1" dirty="0">
                <a:latin typeface="Cambria" panose="02040503050406030204" pitchFamily="18" charset="0"/>
              </a:rPr>
              <a:t>%</a:t>
            </a:r>
          </a:p>
        </p:txBody>
      </p:sp>
      <p:sp>
        <p:nvSpPr>
          <p:cNvPr id="27" name="CuadroTexto 26"/>
          <p:cNvSpPr txBox="1"/>
          <p:nvPr/>
        </p:nvSpPr>
        <p:spPr bwMode="auto">
          <a:xfrm>
            <a:off x="10384392" y="3663579"/>
            <a:ext cx="1634657" cy="276999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ARBOLEDAS </a:t>
            </a:r>
            <a:r>
              <a:rPr lang="es-MX" sz="1200" b="1" dirty="0">
                <a:latin typeface="Cambria" panose="02040503050406030204" pitchFamily="18" charset="0"/>
              </a:rPr>
              <a:t>9.5 %</a:t>
            </a:r>
          </a:p>
        </p:txBody>
      </p:sp>
      <p:sp>
        <p:nvSpPr>
          <p:cNvPr id="30" name="CuadroTexto 29"/>
          <p:cNvSpPr txBox="1"/>
          <p:nvPr/>
        </p:nvSpPr>
        <p:spPr bwMode="auto">
          <a:xfrm>
            <a:off x="8030367" y="2775554"/>
            <a:ext cx="2078151" cy="276999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HABITACIONALES </a:t>
            </a:r>
            <a:r>
              <a:rPr lang="es-MX" sz="1200" b="1" dirty="0">
                <a:latin typeface="Cambria" panose="02040503050406030204" pitchFamily="18" charset="0"/>
              </a:rPr>
              <a:t>9.50 %</a:t>
            </a:r>
          </a:p>
        </p:txBody>
      </p:sp>
      <p:sp>
        <p:nvSpPr>
          <p:cNvPr id="33" name="CuadroTexto 32"/>
          <p:cNvSpPr txBox="1"/>
          <p:nvPr/>
        </p:nvSpPr>
        <p:spPr bwMode="auto">
          <a:xfrm>
            <a:off x="10268928" y="2775553"/>
            <a:ext cx="1642547" cy="276999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SAN JOSÉ 6.5 </a:t>
            </a:r>
            <a:r>
              <a:rPr lang="es-MX" sz="1200" b="1" dirty="0">
                <a:latin typeface="Cambria" panose="02040503050406030204" pitchFamily="18" charset="0"/>
              </a:rPr>
              <a:t>%</a:t>
            </a:r>
          </a:p>
        </p:txBody>
      </p:sp>
      <p:sp>
        <p:nvSpPr>
          <p:cNvPr id="36" name="CuadroTexto 35"/>
          <p:cNvSpPr txBox="1"/>
          <p:nvPr/>
        </p:nvSpPr>
        <p:spPr bwMode="auto">
          <a:xfrm>
            <a:off x="8030369" y="4500656"/>
            <a:ext cx="2078151" cy="276999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ROMEROS  </a:t>
            </a:r>
            <a:r>
              <a:rPr lang="es-MX" sz="1200" b="1" dirty="0">
                <a:latin typeface="Cambria" panose="02040503050406030204" pitchFamily="18" charset="0"/>
              </a:rPr>
              <a:t>15 %</a:t>
            </a:r>
          </a:p>
        </p:txBody>
      </p:sp>
      <p:sp>
        <p:nvSpPr>
          <p:cNvPr id="39" name="CuadroTexto 38"/>
          <p:cNvSpPr txBox="1"/>
          <p:nvPr/>
        </p:nvSpPr>
        <p:spPr bwMode="auto">
          <a:xfrm>
            <a:off x="10384393" y="4513367"/>
            <a:ext cx="1634657" cy="276999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latin typeface="Cambria" panose="02040503050406030204" pitchFamily="18" charset="0"/>
              </a:rPr>
              <a:t>LA JOYA 7 </a:t>
            </a:r>
            <a:r>
              <a:rPr lang="es-MX" sz="1200" b="1" dirty="0">
                <a:latin typeface="Cambria" panose="020405030504060302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337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Rectángulo"/>
          <p:cNvSpPr>
            <a:spLocks noChangeArrowheads="1"/>
          </p:cNvSpPr>
          <p:nvPr/>
        </p:nvSpPr>
        <p:spPr bwMode="auto">
          <a:xfrm>
            <a:off x="8810625" y="428626"/>
            <a:ext cx="928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MX"/>
          </a:p>
        </p:txBody>
      </p:sp>
      <p:sp>
        <p:nvSpPr>
          <p:cNvPr id="14339" name="8 Cara sonriente"/>
          <p:cNvSpPr>
            <a:spLocks noChangeArrowheads="1"/>
          </p:cNvSpPr>
          <p:nvPr/>
        </p:nvSpPr>
        <p:spPr bwMode="auto">
          <a:xfrm>
            <a:off x="5810251" y="0"/>
            <a:ext cx="1357313" cy="1500188"/>
          </a:xfrm>
          <a:prstGeom prst="smileyFace">
            <a:avLst>
              <a:gd name="adj" fmla="val 46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MX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471656" y="428626"/>
            <a:ext cx="5616575" cy="287338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540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Acciones de Saneamiento</a:t>
            </a:r>
          </a:p>
        </p:txBody>
      </p:sp>
      <p:sp>
        <p:nvSpPr>
          <p:cNvPr id="14344" name="13 CuadroTexto"/>
          <p:cNvSpPr txBox="1">
            <a:spLocks noChangeArrowheads="1"/>
          </p:cNvSpPr>
          <p:nvPr/>
        </p:nvSpPr>
        <p:spPr bwMode="auto">
          <a:xfrm>
            <a:off x="1001487" y="986633"/>
            <a:ext cx="9380764" cy="646331"/>
          </a:xfrm>
          <a:prstGeom prst="rect">
            <a:avLst/>
          </a:prstGeom>
          <a:noFill/>
          <a:ln w="444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b="1" dirty="0" smtClean="0">
                <a:latin typeface="Cambria" panose="02040503050406030204" pitchFamily="18" charset="0"/>
              </a:rPr>
              <a:t>DENTRO DEL PROGRAMA DE AGUA LIMPIA SE HIZO ENTREGA DE 5 BEBEDEROS ESCOLARES, SIENDO BENEFICIADAS LAS ESCUELAS PRIMARIAS:</a:t>
            </a:r>
            <a:endParaRPr lang="es-ES_tradnl" b="1" dirty="0">
              <a:latin typeface="Cambria" panose="02040503050406030204" pitchFamily="18" charset="0"/>
            </a:endParaRPr>
          </a:p>
        </p:txBody>
      </p:sp>
      <p:sp>
        <p:nvSpPr>
          <p:cNvPr id="14345" name="33 CuadroTexto"/>
          <p:cNvSpPr txBox="1">
            <a:spLocks noChangeArrowheads="1"/>
          </p:cNvSpPr>
          <p:nvPr/>
        </p:nvSpPr>
        <p:spPr bwMode="auto">
          <a:xfrm>
            <a:off x="1738282" y="3867819"/>
            <a:ext cx="8786812" cy="646331"/>
          </a:xfrm>
          <a:prstGeom prst="rect">
            <a:avLst/>
          </a:prstGeom>
          <a:noFill/>
          <a:ln w="476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b="1" dirty="0" smtClean="0">
                <a:latin typeface="Cambria" panose="02040503050406030204" pitchFamily="18" charset="0"/>
              </a:rPr>
              <a:t>PLATICAS COMUNITARIAS SOBRE LA IMPORTANCIA DE LA LIMPIEZA Y DESINFECCIÒN DE SUS TINACOS Y CISTERNAS</a:t>
            </a:r>
            <a:r>
              <a:rPr lang="es-ES_tradnl" sz="1400" b="1" dirty="0" smtClean="0">
                <a:latin typeface="Cambria" panose="02040503050406030204" pitchFamily="18" charset="0"/>
              </a:rPr>
              <a:t>:</a:t>
            </a:r>
            <a:endParaRPr lang="es-ES_tradnl" sz="1400" b="1" dirty="0">
              <a:latin typeface="Cambria" panose="02040503050406030204" pitchFamily="18" charset="0"/>
            </a:endParaRPr>
          </a:p>
        </p:txBody>
      </p:sp>
      <p:sp>
        <p:nvSpPr>
          <p:cNvPr id="17" name="CuadroTexto 20"/>
          <p:cNvSpPr txBox="1"/>
          <p:nvPr/>
        </p:nvSpPr>
        <p:spPr bwMode="auto">
          <a:xfrm>
            <a:off x="1666850" y="3232680"/>
            <a:ext cx="1643063" cy="276830"/>
          </a:xfrm>
          <a:prstGeom prst="rect">
            <a:avLst/>
          </a:prstGeom>
          <a:noFill/>
          <a:ln w="4762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latin typeface="Cambria" panose="02040503050406030204" pitchFamily="18" charset="0"/>
              </a:rPr>
              <a:t>Gral. Felipe </a:t>
            </a:r>
            <a:r>
              <a:rPr lang="es-MX" sz="1200" b="1" dirty="0" err="1">
                <a:latin typeface="Cambria" panose="02040503050406030204" pitchFamily="18" charset="0"/>
              </a:rPr>
              <a:t>Angeles</a:t>
            </a:r>
            <a:endParaRPr lang="es-MX" sz="1200" b="1" dirty="0">
              <a:latin typeface="Cambria" panose="02040503050406030204" pitchFamily="18" charset="0"/>
            </a:endParaRPr>
          </a:p>
        </p:txBody>
      </p:sp>
      <p:grpSp>
        <p:nvGrpSpPr>
          <p:cNvPr id="4" name="55 Grupo"/>
          <p:cNvGrpSpPr>
            <a:grpSpLocks/>
          </p:cNvGrpSpPr>
          <p:nvPr/>
        </p:nvGrpSpPr>
        <p:grpSpPr bwMode="auto">
          <a:xfrm>
            <a:off x="1666876" y="1893095"/>
            <a:ext cx="1571625" cy="1273364"/>
            <a:chOff x="285750" y="2357438"/>
            <a:chExt cx="1357313" cy="928687"/>
          </a:xfrm>
        </p:grpSpPr>
        <p:pic>
          <p:nvPicPr>
            <p:cNvPr id="14394" name="Picture 12" descr="mar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357438"/>
              <a:ext cx="1357313" cy="92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5" name="Picture 2" descr="F:\cloracion\fotos\SAM_056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8" y="2428875"/>
              <a:ext cx="1211262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CuadroTexto 20"/>
          <p:cNvSpPr txBox="1"/>
          <p:nvPr/>
        </p:nvSpPr>
        <p:spPr bwMode="auto">
          <a:xfrm>
            <a:off x="3452813" y="3267037"/>
            <a:ext cx="1643062" cy="276830"/>
          </a:xfrm>
          <a:prstGeom prst="rect">
            <a:avLst/>
          </a:prstGeom>
          <a:noFill/>
          <a:ln w="4762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latin typeface="Cambria" panose="02040503050406030204" pitchFamily="18" charset="0"/>
              </a:rPr>
              <a:t>Augusto </a:t>
            </a:r>
            <a:r>
              <a:rPr lang="es-MX" sz="1200" b="1" dirty="0" err="1">
                <a:latin typeface="Cambria" panose="02040503050406030204" pitchFamily="18" charset="0"/>
              </a:rPr>
              <a:t>Compte</a:t>
            </a:r>
            <a:r>
              <a:rPr lang="es-MX" sz="1200" b="1" dirty="0">
                <a:latin typeface="Cambria" panose="02040503050406030204" pitchFamily="18" charset="0"/>
              </a:rPr>
              <a:t> </a:t>
            </a:r>
          </a:p>
        </p:txBody>
      </p:sp>
      <p:grpSp>
        <p:nvGrpSpPr>
          <p:cNvPr id="5" name="56 Grupo"/>
          <p:cNvGrpSpPr>
            <a:grpSpLocks/>
          </p:cNvGrpSpPr>
          <p:nvPr/>
        </p:nvGrpSpPr>
        <p:grpSpPr bwMode="auto">
          <a:xfrm>
            <a:off x="3595688" y="1882238"/>
            <a:ext cx="1357312" cy="1272704"/>
            <a:chOff x="2071688" y="2357438"/>
            <a:chExt cx="1357312" cy="847956"/>
          </a:xfrm>
        </p:grpSpPr>
        <p:pic>
          <p:nvPicPr>
            <p:cNvPr id="14392" name="Picture 12" descr="mar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2357438"/>
              <a:ext cx="1357312" cy="84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3" name="Picture 4" descr="F:\cloracion\fotos\SAM_059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2428875"/>
              <a:ext cx="1214438" cy="72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uadroTexto 20"/>
          <p:cNvSpPr txBox="1"/>
          <p:nvPr/>
        </p:nvSpPr>
        <p:spPr bwMode="auto">
          <a:xfrm>
            <a:off x="5326650" y="3313096"/>
            <a:ext cx="1643062" cy="276830"/>
          </a:xfrm>
          <a:prstGeom prst="rect">
            <a:avLst/>
          </a:prstGeom>
          <a:noFill/>
          <a:ln w="4762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latin typeface="Cambria" panose="02040503050406030204" pitchFamily="18" charset="0"/>
              </a:rPr>
              <a:t>Curso Comunitario</a:t>
            </a:r>
          </a:p>
        </p:txBody>
      </p:sp>
      <p:grpSp>
        <p:nvGrpSpPr>
          <p:cNvPr id="6" name="57 Grupo"/>
          <p:cNvGrpSpPr>
            <a:grpSpLocks/>
          </p:cNvGrpSpPr>
          <p:nvPr/>
        </p:nvGrpSpPr>
        <p:grpSpPr bwMode="auto">
          <a:xfrm>
            <a:off x="5381618" y="1882238"/>
            <a:ext cx="1357313" cy="1388540"/>
            <a:chOff x="3929063" y="2357438"/>
            <a:chExt cx="1357312" cy="928126"/>
          </a:xfrm>
        </p:grpSpPr>
        <p:pic>
          <p:nvPicPr>
            <p:cNvPr id="14390" name="Picture 12" descr="mar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2357438"/>
              <a:ext cx="1357312" cy="92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1" name="Picture 5" descr="F:\cloracion\fotos\SAM_064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2444214"/>
              <a:ext cx="1214438" cy="720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uadroTexto 20"/>
          <p:cNvSpPr txBox="1"/>
          <p:nvPr/>
        </p:nvSpPr>
        <p:spPr bwMode="auto">
          <a:xfrm>
            <a:off x="7024695" y="3356958"/>
            <a:ext cx="1643063" cy="276830"/>
          </a:xfrm>
          <a:prstGeom prst="rect">
            <a:avLst/>
          </a:prstGeom>
          <a:noFill/>
          <a:ln w="4762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latin typeface="Cambria" panose="02040503050406030204" pitchFamily="18" charset="0"/>
              </a:rPr>
              <a:t>San Pedro </a:t>
            </a:r>
            <a:r>
              <a:rPr lang="es-MX" sz="1200" b="1" dirty="0" err="1">
                <a:latin typeface="Cambria" panose="02040503050406030204" pitchFamily="18" charset="0"/>
              </a:rPr>
              <a:t>Huatengo</a:t>
            </a:r>
            <a:endParaRPr lang="es-MX" sz="1200" b="1" dirty="0">
              <a:latin typeface="Cambria" panose="02040503050406030204" pitchFamily="18" charset="0"/>
            </a:endParaRPr>
          </a:p>
        </p:txBody>
      </p:sp>
      <p:grpSp>
        <p:nvGrpSpPr>
          <p:cNvPr id="7" name="58 Grupo"/>
          <p:cNvGrpSpPr>
            <a:grpSpLocks/>
          </p:cNvGrpSpPr>
          <p:nvPr/>
        </p:nvGrpSpPr>
        <p:grpSpPr bwMode="auto">
          <a:xfrm>
            <a:off x="7156606" y="1938169"/>
            <a:ext cx="1357312" cy="1328868"/>
            <a:chOff x="5715000" y="2357438"/>
            <a:chExt cx="1357313" cy="928126"/>
          </a:xfrm>
        </p:grpSpPr>
        <p:pic>
          <p:nvPicPr>
            <p:cNvPr id="14388" name="Picture 12" descr="mar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357438"/>
              <a:ext cx="1357313" cy="92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6" descr="F:\cloracion\fotos\SAM_059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38" y="2428875"/>
              <a:ext cx="1214437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CuadroTexto 20"/>
          <p:cNvSpPr txBox="1"/>
          <p:nvPr/>
        </p:nvSpPr>
        <p:spPr bwMode="auto">
          <a:xfrm>
            <a:off x="8810644" y="3356959"/>
            <a:ext cx="1714512" cy="276999"/>
          </a:xfrm>
          <a:prstGeom prst="rect">
            <a:avLst/>
          </a:prstGeom>
          <a:noFill/>
          <a:ln w="4762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 err="1">
                <a:latin typeface="Cambria" panose="02040503050406030204" pitchFamily="18" charset="0"/>
              </a:rPr>
              <a:t>Profr</a:t>
            </a:r>
            <a:r>
              <a:rPr lang="es-MX" sz="1200" b="1" dirty="0">
                <a:latin typeface="Cambria" panose="02040503050406030204" pitchFamily="18" charset="0"/>
              </a:rPr>
              <a:t>. Rafael </a:t>
            </a:r>
            <a:r>
              <a:rPr lang="es-MX" sz="1200" b="1" dirty="0" err="1">
                <a:latin typeface="Cambria" panose="02040503050406030204" pitchFamily="18" charset="0"/>
              </a:rPr>
              <a:t>Ramirez</a:t>
            </a:r>
            <a:endParaRPr lang="es-MX" sz="1200" b="1" dirty="0">
              <a:latin typeface="Cambria" panose="02040503050406030204" pitchFamily="18" charset="0"/>
            </a:endParaRPr>
          </a:p>
        </p:txBody>
      </p: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9024939" y="1978971"/>
            <a:ext cx="1357312" cy="1288066"/>
            <a:chOff x="7500938" y="2357438"/>
            <a:chExt cx="1357312" cy="928126"/>
          </a:xfrm>
        </p:grpSpPr>
        <p:pic>
          <p:nvPicPr>
            <p:cNvPr id="14386" name="Picture 12" descr="mar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38" y="2357438"/>
              <a:ext cx="1357312" cy="92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7" descr="C:\H2O\fotos\GALERIA DE FOTOS 2014-2015\BEBEDEROS\SAM_065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75" y="2428875"/>
              <a:ext cx="1214438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CuadroTexto 20"/>
          <p:cNvSpPr txBox="1"/>
          <p:nvPr/>
        </p:nvSpPr>
        <p:spPr>
          <a:xfrm>
            <a:off x="1738282" y="6057111"/>
            <a:ext cx="4071966" cy="276999"/>
          </a:xfrm>
          <a:prstGeom prst="rect">
            <a:avLst/>
          </a:prstGeom>
          <a:noFill/>
          <a:ln w="4762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Cambria" panose="02040503050406030204" pitchFamily="18" charset="0"/>
              </a:rPr>
              <a:t>San  Miguel </a:t>
            </a:r>
            <a:r>
              <a:rPr lang="es-MX" sz="1200" b="1" dirty="0" err="1">
                <a:latin typeface="Cambria" panose="02040503050406030204" pitchFamily="18" charset="0"/>
              </a:rPr>
              <a:t>huatengo</a:t>
            </a:r>
            <a:endParaRPr lang="es-MX" sz="1200" b="1" dirty="0">
              <a:latin typeface="Cambria" panose="02040503050406030204" pitchFamily="18" charset="0"/>
            </a:endParaRPr>
          </a:p>
        </p:txBody>
      </p:sp>
      <p:grpSp>
        <p:nvGrpSpPr>
          <p:cNvPr id="9" name="60 Grupo"/>
          <p:cNvGrpSpPr>
            <a:grpSpLocks/>
          </p:cNvGrpSpPr>
          <p:nvPr/>
        </p:nvGrpSpPr>
        <p:grpSpPr bwMode="auto">
          <a:xfrm>
            <a:off x="1881188" y="4786313"/>
            <a:ext cx="3757612" cy="1143000"/>
            <a:chOff x="357188" y="4786313"/>
            <a:chExt cx="3757612" cy="1143000"/>
          </a:xfrm>
        </p:grpSpPr>
        <p:pic>
          <p:nvPicPr>
            <p:cNvPr id="14382" name="Picture 12" descr="mar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8" y="4786313"/>
              <a:ext cx="17145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12" descr="mar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786313"/>
              <a:ext cx="182880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Picture 8" descr="F:\cloracion\fotos\SAM_263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4857750"/>
              <a:ext cx="157162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Picture 9" descr="F:\cloracion\fotos\SAM_2635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38" y="4857750"/>
              <a:ext cx="1643062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CuadroTexto 20"/>
          <p:cNvSpPr txBox="1"/>
          <p:nvPr/>
        </p:nvSpPr>
        <p:spPr bwMode="auto">
          <a:xfrm>
            <a:off x="6024563" y="6073018"/>
            <a:ext cx="1928813" cy="284940"/>
          </a:xfrm>
          <a:prstGeom prst="rect">
            <a:avLst/>
          </a:prstGeom>
          <a:noFill/>
          <a:ln w="4762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Cambria" panose="02040503050406030204" pitchFamily="18" charset="0"/>
              </a:rPr>
              <a:t>Los Romeros</a:t>
            </a:r>
          </a:p>
        </p:txBody>
      </p:sp>
      <p:grpSp>
        <p:nvGrpSpPr>
          <p:cNvPr id="10" name="61 Grupo"/>
          <p:cNvGrpSpPr>
            <a:grpSpLocks/>
          </p:cNvGrpSpPr>
          <p:nvPr/>
        </p:nvGrpSpPr>
        <p:grpSpPr bwMode="auto">
          <a:xfrm>
            <a:off x="6096000" y="4786313"/>
            <a:ext cx="1760538" cy="1123950"/>
            <a:chOff x="4572000" y="4786322"/>
            <a:chExt cx="1761103" cy="1123351"/>
          </a:xfrm>
        </p:grpSpPr>
        <p:pic>
          <p:nvPicPr>
            <p:cNvPr id="14380" name="Picture 12" descr="mar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86322"/>
              <a:ext cx="1761103" cy="112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1" name="Picture 61" descr="C:\H2O\fotos\GALERIA DE FOTOS 2014-2015\VARIOS2014-2015\SAM_1421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857760"/>
              <a:ext cx="1571635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CuadroTexto 20"/>
          <p:cNvSpPr txBox="1"/>
          <p:nvPr/>
        </p:nvSpPr>
        <p:spPr bwMode="auto">
          <a:xfrm>
            <a:off x="8239141" y="6073026"/>
            <a:ext cx="2071673" cy="284933"/>
          </a:xfrm>
          <a:prstGeom prst="rect">
            <a:avLst/>
          </a:prstGeom>
          <a:noFill/>
          <a:ln w="4762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 err="1">
                <a:latin typeface="Cambria" panose="02040503050406030204" pitchFamily="18" charset="0"/>
              </a:rPr>
              <a:t>Paxtepec</a:t>
            </a:r>
            <a:endParaRPr lang="es-MX" sz="1200" b="1" dirty="0">
              <a:latin typeface="Cambria" panose="02040503050406030204" pitchFamily="18" charset="0"/>
            </a:endParaRPr>
          </a:p>
        </p:txBody>
      </p:sp>
      <p:grpSp>
        <p:nvGrpSpPr>
          <p:cNvPr id="12" name="62 Grupo"/>
          <p:cNvGrpSpPr>
            <a:grpSpLocks/>
          </p:cNvGrpSpPr>
          <p:nvPr/>
        </p:nvGrpSpPr>
        <p:grpSpPr bwMode="auto">
          <a:xfrm>
            <a:off x="8525784" y="4786313"/>
            <a:ext cx="1712912" cy="1143000"/>
            <a:chOff x="6895285" y="4786312"/>
            <a:chExt cx="1711382" cy="1143018"/>
          </a:xfrm>
        </p:grpSpPr>
        <p:pic>
          <p:nvPicPr>
            <p:cNvPr id="14378" name="Picture 12" descr="mar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285" y="4786312"/>
              <a:ext cx="1711382" cy="114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62" descr="C:\H2O\fotos\GALERIA DE FOTOS 2014-2015\VARIOS2014-2015\SAM_146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92" y="4857760"/>
              <a:ext cx="1500198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675780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12"/>
          <p:cNvSpPr>
            <a:spLocks noGrp="1"/>
          </p:cNvSpPr>
          <p:nvPr>
            <p:ph idx="1"/>
          </p:nvPr>
        </p:nvSpPr>
        <p:spPr>
          <a:xfrm>
            <a:off x="825016" y="567559"/>
            <a:ext cx="7497349" cy="4382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/>
              <a:t>Ecología </a:t>
            </a:r>
            <a:r>
              <a:rPr lang="es-MX" dirty="0"/>
              <a:t>realiza acciones </a:t>
            </a:r>
            <a:r>
              <a:rPr lang="es-MX" dirty="0" smtClean="0"/>
              <a:t>de </a:t>
            </a:r>
            <a:r>
              <a:rPr lang="es-MX" dirty="0"/>
              <a:t>control de </a:t>
            </a:r>
            <a:r>
              <a:rPr lang="es-MX" dirty="0" smtClean="0"/>
              <a:t>plaga</a:t>
            </a:r>
          </a:p>
          <a:p>
            <a:pPr marL="0" indent="0" algn="ctr">
              <a:buNone/>
            </a:pPr>
            <a:r>
              <a:rPr lang="es-MX" dirty="0" smtClean="0"/>
              <a:t> canina con un promedio </a:t>
            </a:r>
            <a:r>
              <a:rPr lang="es-MX" dirty="0" smtClean="0"/>
              <a:t>de </a:t>
            </a:r>
            <a:r>
              <a:rPr lang="es-MX" dirty="0" smtClean="0"/>
              <a:t>15 </a:t>
            </a:r>
            <a:r>
              <a:rPr lang="es-MX" dirty="0" smtClean="0"/>
              <a:t>perros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dirty="0" smtClean="0"/>
              <a:t>por semana; </a:t>
            </a:r>
            <a:r>
              <a:rPr lang="es-MX" dirty="0" smtClean="0"/>
              <a:t>maneja </a:t>
            </a:r>
            <a:r>
              <a:rPr lang="es-MX" dirty="0" smtClean="0"/>
              <a:t>brigadas </a:t>
            </a:r>
            <a:r>
              <a:rPr lang="es-MX" dirty="0"/>
              <a:t>de esterilización </a:t>
            </a:r>
            <a:r>
              <a:rPr lang="es-MX" dirty="0" smtClean="0"/>
              <a:t>de </a:t>
            </a: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mascotas </a:t>
            </a:r>
            <a:r>
              <a:rPr lang="es-MX" dirty="0" smtClean="0"/>
              <a:t>2 </a:t>
            </a:r>
            <a:r>
              <a:rPr lang="es-MX" dirty="0" smtClean="0"/>
              <a:t>veces </a:t>
            </a:r>
            <a:r>
              <a:rPr lang="es-MX" dirty="0" smtClean="0"/>
              <a:t>por año y </a:t>
            </a:r>
            <a:r>
              <a:rPr lang="es-MX" dirty="0" smtClean="0"/>
              <a:t>brinda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dirty="0"/>
              <a:t>el servicio </a:t>
            </a:r>
            <a:r>
              <a:rPr lang="es-MX" dirty="0" smtClean="0"/>
              <a:t>de </a:t>
            </a:r>
            <a:r>
              <a:rPr lang="es-MX" dirty="0" smtClean="0"/>
              <a:t>recolección de </a:t>
            </a:r>
            <a:r>
              <a:rPr lang="es-MX" dirty="0"/>
              <a:t>residuos </a:t>
            </a:r>
            <a:r>
              <a:rPr lang="es-MX" dirty="0" smtClean="0"/>
              <a:t>sólidos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dirty="0"/>
              <a:t>urbanos </a:t>
            </a:r>
            <a:r>
              <a:rPr lang="es-MX" dirty="0" smtClean="0"/>
              <a:t>con </a:t>
            </a:r>
            <a:r>
              <a:rPr lang="es-MX" dirty="0" smtClean="0"/>
              <a:t>un </a:t>
            </a:r>
            <a:r>
              <a:rPr lang="es-MX" dirty="0" smtClean="0"/>
              <a:t>total de 100 </a:t>
            </a:r>
            <a:r>
              <a:rPr lang="es-MX" dirty="0" smtClean="0"/>
              <a:t>toneladas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dirty="0" smtClean="0"/>
              <a:t>por semana.</a:t>
            </a:r>
            <a:endParaRPr lang="es-MX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3" name="Imagen 2" descr="C:\Users\COMPAQ\AppData\Local\Microsoft\Windows\Temporary Internet FilesContent.Word\IMG-20161122-WA0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23" y="4572000"/>
            <a:ext cx="3117270" cy="163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:\Users\COMPAQ\AppData\Local\Microsoft\Windows\Temporary Internet FilesContent.Word\IMG-20161122-WA0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94" y="2033753"/>
            <a:ext cx="3009852" cy="42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SUBDIRECC\Desktop\FB_IMG_14803567911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844" y="4022957"/>
            <a:ext cx="3689133" cy="2212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3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95248" y="748660"/>
            <a:ext cx="8133453" cy="4863547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La administración </a:t>
            </a:r>
            <a:r>
              <a:rPr lang="es-MX" dirty="0" smtClean="0"/>
              <a:t>está </a:t>
            </a:r>
            <a:r>
              <a:rPr lang="es-MX" dirty="0"/>
              <a:t>comprometida </a:t>
            </a:r>
            <a:r>
              <a:rPr lang="es-MX" dirty="0" smtClean="0"/>
              <a:t>con </a:t>
            </a:r>
            <a:r>
              <a:rPr lang="es-MX" dirty="0"/>
              <a:t>brindar </a:t>
            </a:r>
            <a:r>
              <a:rPr lang="es-MX" dirty="0" smtClean="0"/>
              <a:t>un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dirty="0"/>
              <a:t>medio ambiente </a:t>
            </a:r>
            <a:r>
              <a:rPr lang="es-MX" dirty="0" smtClean="0"/>
              <a:t>más </a:t>
            </a:r>
            <a:r>
              <a:rPr lang="es-MX" dirty="0"/>
              <a:t>saludable, </a:t>
            </a:r>
            <a:r>
              <a:rPr lang="es-MX" dirty="0" smtClean="0"/>
              <a:t>por </a:t>
            </a:r>
            <a:r>
              <a:rPr lang="es-MX" dirty="0"/>
              <a:t>lo </a:t>
            </a:r>
            <a:r>
              <a:rPr lang="es-MX" dirty="0" smtClean="0"/>
              <a:t>que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dirty="0"/>
              <a:t>se </a:t>
            </a:r>
            <a:r>
              <a:rPr lang="es-MX" dirty="0" smtClean="0"/>
              <a:t> realizan </a:t>
            </a:r>
            <a:r>
              <a:rPr lang="es-MX" dirty="0"/>
              <a:t>brigadas de </a:t>
            </a:r>
            <a:r>
              <a:rPr lang="es-MX" dirty="0" smtClean="0"/>
              <a:t>limpieza en</a:t>
            </a:r>
          </a:p>
          <a:p>
            <a:pPr marL="0" indent="0" algn="ctr">
              <a:buNone/>
            </a:pPr>
            <a:r>
              <a:rPr lang="es-MX" dirty="0" smtClean="0"/>
              <a:t> calles de </a:t>
            </a:r>
            <a:r>
              <a:rPr lang="es-MX" dirty="0"/>
              <a:t>las diferentes </a:t>
            </a:r>
            <a:r>
              <a:rPr lang="es-MX" dirty="0" smtClean="0"/>
              <a:t>colonias del municipio</a:t>
            </a:r>
          </a:p>
          <a:p>
            <a:pPr marL="0" indent="0" algn="ctr">
              <a:buNone/>
            </a:pPr>
            <a:r>
              <a:rPr lang="es-MX" dirty="0" smtClean="0"/>
              <a:t> en </a:t>
            </a:r>
            <a:r>
              <a:rPr lang="es-MX" dirty="0"/>
              <a:t>conjunto con personal de </a:t>
            </a:r>
            <a:r>
              <a:rPr lang="es-MX" dirty="0" smtClean="0"/>
              <a:t>presidencia.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6" y="3640790"/>
            <a:ext cx="3856382" cy="2429310"/>
          </a:xfrm>
          <a:prstGeom prst="rect">
            <a:avLst/>
          </a:prstGeom>
        </p:spPr>
      </p:pic>
      <p:pic>
        <p:nvPicPr>
          <p:cNvPr id="4098" name="Picture 2" descr="C:\Users\Karen\Pictures\Screenshot_2016-11-21-09-00-27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1" y="2648607"/>
            <a:ext cx="2577298" cy="35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ren\Pictures\FB_IMG_14797404475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79" y="3667876"/>
            <a:ext cx="3658914" cy="243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478941"/>
            <a:ext cx="9404723" cy="1400530"/>
          </a:xfrm>
        </p:spPr>
        <p:txBody>
          <a:bodyPr/>
          <a:lstStyle/>
          <a:p>
            <a:r>
              <a:rPr lang="es-MX" sz="2400" dirty="0"/>
              <a:t>CONCLUSIONES…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2886" y="1642101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El municipio se encuentra trabajando en acciones que brinden un medio ambiente </a:t>
            </a:r>
            <a:r>
              <a:rPr lang="es-MX" dirty="0" smtClean="0"/>
              <a:t>más saludable</a:t>
            </a:r>
            <a:r>
              <a:rPr lang="es-MX" dirty="0"/>
              <a:t>, manteniendo jornadas continuas y atendiendo las necesidades de la población.</a:t>
            </a:r>
          </a:p>
        </p:txBody>
      </p:sp>
      <p:pic>
        <p:nvPicPr>
          <p:cNvPr id="4" name="Imagen 3" descr="C:\Users\COMPAQ\AppData\Local\Microsoft\Windows\Temporary Internet FilesContent.Word\FB_IMG_14798756778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4" y="4432058"/>
            <a:ext cx="2779478" cy="182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COMPAQ\AppData\Local\Microsoft\Windows\Temporary Internet FilesContent.Word\FB_IMG_14798756715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64" y="2972593"/>
            <a:ext cx="3466009" cy="237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23" y="4280449"/>
            <a:ext cx="2843740" cy="21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76583" y="851337"/>
            <a:ext cx="8825658" cy="1646440"/>
          </a:xfrm>
        </p:spPr>
        <p:txBody>
          <a:bodyPr/>
          <a:lstStyle/>
          <a:p>
            <a:r>
              <a:rPr lang="es-MX" sz="8000" b="1" dirty="0"/>
              <a:t>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954" y="1976033"/>
            <a:ext cx="2402550" cy="3534788"/>
          </a:xfrm>
          <a:prstGeom prst="rect">
            <a:avLst/>
          </a:prstGeom>
        </p:spPr>
      </p:pic>
      <p:pic>
        <p:nvPicPr>
          <p:cNvPr id="4098" name="Picture 2" descr="C:\Users\SUBDIRECC\Desktop\FB_IMG_1480356440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062" y="3391757"/>
            <a:ext cx="4688928" cy="2924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ASPECTOS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1112" y="1501560"/>
            <a:ext cx="849421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/>
              <a:t>El Municipio de Santiago </a:t>
            </a:r>
            <a:r>
              <a:rPr lang="es-MX" dirty="0" smtClean="0"/>
              <a:t>Tulantepec, </a:t>
            </a:r>
            <a:r>
              <a:rPr lang="es-MX" dirty="0"/>
              <a:t>Hidalgo,</a:t>
            </a:r>
          </a:p>
          <a:p>
            <a:pPr marL="0" indent="0" algn="ctr">
              <a:buNone/>
            </a:pPr>
            <a:r>
              <a:rPr lang="es-MX" dirty="0"/>
              <a:t> cuenta con una población de </a:t>
            </a:r>
            <a:r>
              <a:rPr lang="es-MX" dirty="0" smtClean="0"/>
              <a:t>37,292 </a:t>
            </a:r>
            <a:r>
              <a:rPr lang="es-MX" dirty="0"/>
              <a:t>habitantes,</a:t>
            </a:r>
          </a:p>
          <a:p>
            <a:pPr marL="0" indent="0" algn="ctr">
              <a:buNone/>
            </a:pPr>
            <a:r>
              <a:rPr lang="es-MX" dirty="0"/>
              <a:t>dentro de un territorio de </a:t>
            </a:r>
            <a:r>
              <a:rPr lang="es-MX" dirty="0" smtClean="0"/>
              <a:t>64.27 </a:t>
            </a:r>
            <a:r>
              <a:rPr lang="es-MX" dirty="0"/>
              <a:t>kilómetros </a:t>
            </a:r>
            <a:r>
              <a:rPr lang="es-MX" dirty="0" smtClean="0"/>
              <a:t>cuadrados</a:t>
            </a:r>
            <a:r>
              <a:rPr lang="es-MX" dirty="0"/>
              <a:t> </a:t>
            </a:r>
            <a:r>
              <a:rPr lang="es-MX" dirty="0" smtClean="0"/>
              <a:t>y </a:t>
            </a:r>
          </a:p>
          <a:p>
            <a:pPr marL="0" indent="0" algn="ctr">
              <a:buNone/>
            </a:pPr>
            <a:r>
              <a:rPr lang="es-MX" dirty="0" smtClean="0"/>
              <a:t>27 </a:t>
            </a:r>
            <a:r>
              <a:rPr lang="es-MX" dirty="0"/>
              <a:t>localidades con </a:t>
            </a:r>
            <a:r>
              <a:rPr lang="es-MX" dirty="0" smtClean="0"/>
              <a:t>más </a:t>
            </a:r>
            <a:r>
              <a:rPr lang="es-MX" dirty="0"/>
              <a:t>de</a:t>
            </a:r>
          </a:p>
          <a:p>
            <a:pPr marL="0" indent="0" algn="ctr">
              <a:buNone/>
            </a:pPr>
            <a:r>
              <a:rPr lang="es-MX" dirty="0"/>
              <a:t>70,000 viviendas.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54" y="3941152"/>
            <a:ext cx="4061571" cy="26699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721" y="506536"/>
            <a:ext cx="676305" cy="995024"/>
          </a:xfrm>
          <a:prstGeom prst="rect">
            <a:avLst/>
          </a:prstGeom>
        </p:spPr>
      </p:pic>
      <p:pic>
        <p:nvPicPr>
          <p:cNvPr id="1026" name="Picture 2" descr="C:\Users\Karen\Pictures\13m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61" y="3533488"/>
            <a:ext cx="3251016" cy="30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en\Pictures\hidal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3" y="1501560"/>
            <a:ext cx="2268311" cy="16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853248"/>
            <a:ext cx="7005099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Los servicios básicos del municipio son el </a:t>
            </a:r>
          </a:p>
          <a:p>
            <a:pPr marL="0" indent="0" algn="ctr">
              <a:buNone/>
            </a:pPr>
            <a:r>
              <a:rPr lang="es-MX" dirty="0"/>
              <a:t>eje central de una buena salud, </a:t>
            </a:r>
          </a:p>
          <a:p>
            <a:pPr marL="0" indent="0" algn="ctr">
              <a:buNone/>
            </a:pPr>
            <a:r>
              <a:rPr lang="es-MX" dirty="0"/>
              <a:t>es por ello que debemos </a:t>
            </a:r>
            <a:r>
              <a:rPr lang="es-MX" u="sng" dirty="0"/>
              <a:t>ofrecer servicios </a:t>
            </a:r>
          </a:p>
          <a:p>
            <a:pPr marL="0" indent="0" algn="ctr">
              <a:buNone/>
            </a:pPr>
            <a:r>
              <a:rPr lang="es-MX" u="sng" dirty="0"/>
              <a:t>de calidad </a:t>
            </a:r>
            <a:r>
              <a:rPr lang="es-MX" dirty="0" smtClean="0"/>
              <a:t>como: </a:t>
            </a:r>
            <a:r>
              <a:rPr lang="es-MX" dirty="0"/>
              <a:t>agua potable, drenaje, recolección</a:t>
            </a:r>
          </a:p>
          <a:p>
            <a:pPr marL="0" indent="0" algn="ctr">
              <a:buNone/>
            </a:pPr>
            <a:r>
              <a:rPr lang="es-MX" dirty="0"/>
              <a:t> de </a:t>
            </a:r>
            <a:r>
              <a:rPr lang="es-MX" dirty="0" smtClean="0"/>
              <a:t>residuos sólidos, </a:t>
            </a:r>
            <a:r>
              <a:rPr lang="es-MX" dirty="0"/>
              <a:t>control de </a:t>
            </a:r>
            <a:r>
              <a:rPr lang="es-MX" dirty="0" smtClean="0"/>
              <a:t>plagas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dirty="0"/>
              <a:t>y </a:t>
            </a:r>
            <a:r>
              <a:rPr lang="es-MX" dirty="0" smtClean="0"/>
              <a:t>vectores, y </a:t>
            </a:r>
            <a:r>
              <a:rPr lang="es-MX" dirty="0"/>
              <a:t>limpieza de calles.</a:t>
            </a:r>
          </a:p>
        </p:txBody>
      </p:sp>
      <p:pic>
        <p:nvPicPr>
          <p:cNvPr id="2050" name="Picture 2" descr="Resultado de imagen para agua potable santiago tulantep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23" y="4703198"/>
            <a:ext cx="2655846" cy="16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7" y="4703198"/>
            <a:ext cx="2886712" cy="1805608"/>
          </a:xfrm>
          <a:prstGeom prst="rect">
            <a:avLst/>
          </a:prstGeom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94" y="2362873"/>
            <a:ext cx="2952077" cy="22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6921" y="1511936"/>
            <a:ext cx="9063730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Con el fin de cumplir  los objetivos,</a:t>
            </a:r>
          </a:p>
          <a:p>
            <a:pPr marL="0" indent="0" algn="ctr">
              <a:buNone/>
            </a:pPr>
            <a:r>
              <a:rPr lang="es-MX" dirty="0"/>
              <a:t>es necesario trabajar en las diferentes acciones</a:t>
            </a:r>
          </a:p>
          <a:p>
            <a:pPr marL="0" indent="0" algn="ctr">
              <a:buNone/>
            </a:pPr>
            <a:r>
              <a:rPr lang="es-MX" dirty="0"/>
              <a:t>de Saneamiento Básico para poder brindar </a:t>
            </a:r>
            <a:r>
              <a:rPr lang="es-MX" dirty="0" smtClean="0"/>
              <a:t>un </a:t>
            </a:r>
          </a:p>
          <a:p>
            <a:pPr marL="0" indent="0" algn="ctr">
              <a:buNone/>
            </a:pPr>
            <a:r>
              <a:rPr lang="es-MX" dirty="0" smtClean="0"/>
              <a:t>entorno saludable, además de promover medidas preventivas </a:t>
            </a:r>
          </a:p>
          <a:p>
            <a:pPr marL="0" indent="0" algn="ctr">
              <a:buNone/>
            </a:pPr>
            <a:r>
              <a:rPr lang="es-MX" dirty="0" smtClean="0"/>
              <a:t>en beneficio de la salud de la </a:t>
            </a:r>
          </a:p>
          <a:p>
            <a:pPr marL="0" indent="0" algn="ctr">
              <a:buNone/>
            </a:pPr>
            <a:r>
              <a:rPr lang="es-MX" dirty="0" smtClean="0"/>
              <a:t>población.</a:t>
            </a:r>
            <a:endParaRPr lang="es-MX" dirty="0"/>
          </a:p>
        </p:txBody>
      </p:sp>
      <p:pic>
        <p:nvPicPr>
          <p:cNvPr id="1026" name="Picture 2" descr="C:\Users\SUBDIRECC\Desktop\FB_IMG_1480356675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3342" y="4288221"/>
            <a:ext cx="3177005" cy="2238868"/>
          </a:xfrm>
          <a:prstGeom prst="rect">
            <a:avLst/>
          </a:prstGeom>
          <a:noFill/>
        </p:spPr>
      </p:pic>
      <p:pic>
        <p:nvPicPr>
          <p:cNvPr id="1027" name="Picture 3" descr="C:\Users\SUBDIRECC\Desktop\FB_IMG_1480356688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213" y="4473027"/>
            <a:ext cx="3002017" cy="2001345"/>
          </a:xfrm>
          <a:prstGeom prst="rect">
            <a:avLst/>
          </a:prstGeom>
          <a:noFill/>
        </p:spPr>
      </p:pic>
      <p:pic>
        <p:nvPicPr>
          <p:cNvPr id="1028" name="Picture 4" descr="C:\Users\SUBDIRECC\Desktop\FB_IMG_1480356406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064" y="4667068"/>
            <a:ext cx="2718238" cy="1664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152" y="309410"/>
            <a:ext cx="8946541" cy="3537012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En el mes de Octubre se realizaron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dirty="0"/>
              <a:t>actividades </a:t>
            </a:r>
            <a:r>
              <a:rPr lang="es-MX" dirty="0" smtClean="0"/>
              <a:t>en el marco de la 24ª </a:t>
            </a:r>
          </a:p>
          <a:p>
            <a:pPr marL="0" indent="0" algn="ctr">
              <a:buNone/>
            </a:pPr>
            <a:r>
              <a:rPr lang="es-MX" dirty="0" smtClean="0"/>
              <a:t>Semana </a:t>
            </a:r>
            <a:r>
              <a:rPr lang="es-MX" dirty="0"/>
              <a:t>de Protección </a:t>
            </a:r>
            <a:r>
              <a:rPr lang="es-MX" dirty="0" smtClean="0"/>
              <a:t>Contra Riesgos Sanitarios, donde</a:t>
            </a:r>
          </a:p>
          <a:p>
            <a:pPr marL="0" indent="0" algn="ctr">
              <a:buNone/>
            </a:pPr>
            <a:r>
              <a:rPr lang="es-MX" dirty="0" smtClean="0"/>
              <a:t> iniciamos dando difusión a esta campaña colocando</a:t>
            </a:r>
          </a:p>
          <a:p>
            <a:pPr marL="0" indent="0" algn="ctr">
              <a:buNone/>
            </a:pPr>
            <a:r>
              <a:rPr lang="es-MX" dirty="0" smtClean="0"/>
              <a:t> lonas, haciendo perifoneo en  diversas localidades,</a:t>
            </a:r>
          </a:p>
          <a:p>
            <a:pPr marL="0" indent="0" algn="ctr">
              <a:buNone/>
            </a:pPr>
            <a:r>
              <a:rPr lang="es-MX" dirty="0" smtClean="0"/>
              <a:t>brindando capacitación a locatarios del mercado</a:t>
            </a:r>
          </a:p>
          <a:p>
            <a:pPr marL="0" indent="0" algn="ctr">
              <a:buNone/>
            </a:pPr>
            <a:r>
              <a:rPr lang="es-MX" dirty="0" smtClean="0"/>
              <a:t> y padres de familia sobre las acciones a realizar.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61" y="3749040"/>
            <a:ext cx="4379692" cy="2463577"/>
          </a:xfrm>
          <a:prstGeom prst="rect">
            <a:avLst/>
          </a:prstGeom>
        </p:spPr>
      </p:pic>
      <p:pic>
        <p:nvPicPr>
          <p:cNvPr id="10" name="Marcador de contenido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3710279"/>
            <a:ext cx="3784433" cy="28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123" y="466391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Dentro de dichas acciones tenemos el </a:t>
            </a:r>
            <a:r>
              <a:rPr lang="es-MX" i="1" dirty="0" smtClean="0"/>
              <a:t>lavado</a:t>
            </a:r>
          </a:p>
          <a:p>
            <a:pPr marL="0" indent="0" algn="ctr">
              <a:buNone/>
            </a:pPr>
            <a:r>
              <a:rPr lang="es-MX" i="1" dirty="0" smtClean="0"/>
              <a:t> y desinfección</a:t>
            </a:r>
            <a:r>
              <a:rPr lang="es-MX" dirty="0" smtClean="0"/>
              <a:t> de tinacos y cisternas, donde</a:t>
            </a:r>
          </a:p>
          <a:p>
            <a:pPr marL="0" indent="0" algn="ctr">
              <a:buNone/>
            </a:pPr>
            <a:r>
              <a:rPr lang="es-MX" dirty="0" smtClean="0"/>
              <a:t> participó presidencia municipal, sistema DIF, espacios alimentarios,</a:t>
            </a:r>
          </a:p>
          <a:p>
            <a:pPr marL="0" indent="0" algn="ctr">
              <a:buNone/>
            </a:pPr>
            <a:r>
              <a:rPr lang="es-MX" dirty="0" smtClean="0"/>
              <a:t> CAIC, primaria CONAFE y el mercado municipal,</a:t>
            </a:r>
          </a:p>
          <a:p>
            <a:pPr marL="0" indent="0" algn="ctr">
              <a:buNone/>
            </a:pPr>
            <a:r>
              <a:rPr lang="es-MX" dirty="0"/>
              <a:t>e</a:t>
            </a:r>
            <a:r>
              <a:rPr lang="es-MX" dirty="0" smtClean="0"/>
              <a:t>ste último con apoyo de protección civil</a:t>
            </a:r>
          </a:p>
          <a:p>
            <a:pPr marL="0" indent="0" algn="ctr">
              <a:buNone/>
            </a:pPr>
            <a:r>
              <a:rPr lang="es-MX" dirty="0" smtClean="0"/>
              <a:t> realizó limpieza general de sus instalaciones.</a:t>
            </a:r>
            <a:endParaRPr lang="es-MX" dirty="0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" y="3471882"/>
            <a:ext cx="3173308" cy="2379981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0477" y="3927691"/>
            <a:ext cx="2117934" cy="1924171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70" y="4046375"/>
            <a:ext cx="2249068" cy="16868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05" y="3311612"/>
            <a:ext cx="3320106" cy="24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0436" y="511502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Con el fin de evitar la propagación</a:t>
            </a:r>
          </a:p>
          <a:p>
            <a:pPr marL="0" indent="0" algn="ctr">
              <a:buNone/>
            </a:pPr>
            <a:r>
              <a:rPr lang="es-MX" dirty="0" smtClean="0"/>
              <a:t> de enfermedades transmitidas por vectores, además de</a:t>
            </a:r>
          </a:p>
          <a:p>
            <a:pPr marL="0" indent="0" algn="ctr">
              <a:buNone/>
            </a:pPr>
            <a:r>
              <a:rPr lang="es-MX" dirty="0" smtClean="0"/>
              <a:t> fomentar la campaña “Lava-Tapa-Voltea-Tira”,</a:t>
            </a:r>
          </a:p>
          <a:p>
            <a:pPr marL="0" indent="0" algn="ctr">
              <a:buNone/>
            </a:pPr>
            <a:r>
              <a:rPr lang="es-MX" dirty="0" smtClean="0"/>
              <a:t> se </a:t>
            </a:r>
            <a:r>
              <a:rPr lang="es-MX" dirty="0"/>
              <a:t>realiza limpieza continua a parques y</a:t>
            </a:r>
          </a:p>
          <a:p>
            <a:pPr marL="0" indent="0" algn="ctr">
              <a:buNone/>
            </a:pPr>
            <a:r>
              <a:rPr lang="es-MX" dirty="0"/>
              <a:t> jardines de nuestro </a:t>
            </a:r>
            <a:r>
              <a:rPr lang="es-MX" dirty="0" smtClean="0"/>
              <a:t>municipio, </a:t>
            </a:r>
            <a:r>
              <a:rPr lang="es-MX" dirty="0"/>
              <a:t>así como también</a:t>
            </a:r>
          </a:p>
          <a:p>
            <a:pPr marL="0" indent="0" algn="ctr">
              <a:buNone/>
            </a:pPr>
            <a:r>
              <a:rPr lang="es-MX" dirty="0"/>
              <a:t> a </a:t>
            </a:r>
            <a:r>
              <a:rPr lang="es-MX" dirty="0" smtClean="0"/>
              <a:t>las instalaciones </a:t>
            </a:r>
            <a:r>
              <a:rPr lang="es-MX" dirty="0"/>
              <a:t>del Panteón Municipal 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7449" y="3955249"/>
            <a:ext cx="2958456" cy="221884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4" y="2723976"/>
            <a:ext cx="2244876" cy="389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UBDIRECC\Desktop\IMG-20161126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1980" y="3689128"/>
            <a:ext cx="4513399" cy="254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3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963" y="634964"/>
            <a:ext cx="8946541" cy="2908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/>
              <a:t>En las colonias Paxtepec, Tulipanes y Romeros se</a:t>
            </a:r>
          </a:p>
          <a:p>
            <a:pPr marL="0" indent="0" algn="ctr">
              <a:buNone/>
            </a:pPr>
            <a:r>
              <a:rPr lang="es-MX" dirty="0" smtClean="0"/>
              <a:t> brinda apoyo para drenar con vàctor a</a:t>
            </a:r>
          </a:p>
          <a:p>
            <a:pPr marL="0" indent="0" algn="ctr">
              <a:buNone/>
            </a:pPr>
            <a:r>
              <a:rPr lang="es-MX" dirty="0" smtClean="0"/>
              <a:t> escuelas y casas habitación que aún no</a:t>
            </a:r>
          </a:p>
          <a:p>
            <a:pPr marL="0" indent="0" algn="ctr">
              <a:buNone/>
            </a:pPr>
            <a:r>
              <a:rPr lang="es-MX" dirty="0" smtClean="0"/>
              <a:t> cuentan con el servicio de drenaje, de</a:t>
            </a:r>
          </a:p>
          <a:p>
            <a:pPr marL="0" indent="0" algn="ctr">
              <a:buNone/>
            </a:pPr>
            <a:r>
              <a:rPr lang="es-MX" dirty="0" smtClean="0"/>
              <a:t> 3 a 4  veces por año.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49" y="3708523"/>
            <a:ext cx="3555766" cy="2666825"/>
          </a:xfrm>
          <a:prstGeom prst="rect">
            <a:avLst/>
          </a:prstGeom>
        </p:spPr>
      </p:pic>
      <p:pic>
        <p:nvPicPr>
          <p:cNvPr id="3074" name="Picture 2" descr="C:\Users\Karen\Pictures\20161109_140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12" y="3426407"/>
            <a:ext cx="3868857" cy="29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ren\Pictures\20161109_134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71" y="1396175"/>
            <a:ext cx="2868087" cy="21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2955" y="963828"/>
            <a:ext cx="7669985" cy="2767914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En el tema de agua potable,</a:t>
            </a:r>
          </a:p>
          <a:p>
            <a:pPr marL="0" indent="0" algn="ctr">
              <a:buNone/>
            </a:pPr>
            <a:r>
              <a:rPr lang="es-MX" dirty="0" smtClean="0"/>
              <a:t> el Municipio cuenta con una red de</a:t>
            </a:r>
          </a:p>
          <a:p>
            <a:pPr marL="0" indent="0" algn="ctr">
              <a:buNone/>
            </a:pPr>
            <a:r>
              <a:rPr lang="es-MX" dirty="0" smtClean="0"/>
              <a:t> abastecimiento, la cual cumple con  los niveles</a:t>
            </a:r>
          </a:p>
          <a:p>
            <a:pPr marL="0" indent="0" algn="ctr">
              <a:buNone/>
            </a:pPr>
            <a:r>
              <a:rPr lang="es-MX" dirty="0" smtClean="0"/>
              <a:t> óptimos de cloración, según la NOM-127.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70" y="4040941"/>
            <a:ext cx="231648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62" y="3345267"/>
            <a:ext cx="1949021" cy="259869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663" y="3703251"/>
            <a:ext cx="2863874" cy="214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57" y="4040941"/>
            <a:ext cx="2415359" cy="18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1486</TotalTime>
  <Words>678</Words>
  <Application>Microsoft Office PowerPoint</Application>
  <PresentationFormat>Panorámica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Wingdings 3</vt:lpstr>
      <vt:lpstr>Ion</vt:lpstr>
      <vt:lpstr>SANEAMIENTO PARA LA SALUD</vt:lpstr>
      <vt:lpstr>ASPECTOS GENERALES</vt:lpstr>
      <vt:lpstr>OBJETIVO</vt:lpstr>
      <vt:lpstr>ACCIONES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CONCLUSIONES…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KCJVKJCVBVJ</dc:title>
  <dc:creator>COMPAQ</dc:creator>
  <cp:lastModifiedBy>Sandra Riveros</cp:lastModifiedBy>
  <cp:revision>113</cp:revision>
  <dcterms:created xsi:type="dcterms:W3CDTF">2016-11-22T05:05:21Z</dcterms:created>
  <dcterms:modified xsi:type="dcterms:W3CDTF">2016-12-03T17:29:16Z</dcterms:modified>
</cp:coreProperties>
</file>